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56" r:id="rId4"/>
    <p:sldId id="257" r:id="rId5"/>
    <p:sldId id="281" r:id="rId6"/>
    <p:sldId id="283" r:id="rId7"/>
    <p:sldId id="282" r:id="rId8"/>
    <p:sldId id="269" r:id="rId9"/>
    <p:sldId id="270" r:id="rId10"/>
    <p:sldId id="271" r:id="rId11"/>
    <p:sldId id="276" r:id="rId12"/>
    <p:sldId id="272" r:id="rId13"/>
    <p:sldId id="273" r:id="rId14"/>
    <p:sldId id="274" r:id="rId15"/>
    <p:sldId id="291" r:id="rId16"/>
    <p:sldId id="284" r:id="rId17"/>
    <p:sldId id="277" r:id="rId18"/>
    <p:sldId id="285" r:id="rId19"/>
    <p:sldId id="280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FF"/>
    <a:srgbClr val="0066CC"/>
    <a:srgbClr val="FFCC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ima\Desktop\&#1084;&#1072;&#1089;&#1090;&#1077;&#1088;%20&#1082;&#1083;\dla_dusi_krasivaa_melodia_(5music.ru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ima\Desktop\&#1084;&#1072;&#1089;&#1090;&#1077;&#1088;%20&#1082;&#1083;\&#1082;&#1086;&#1085;&#1077;&#1094;.mp3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7.uihere.com/files/651/53/289/paper-school-education-learning-stationa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022537">
            <a:off x="2159525" y="727509"/>
            <a:ext cx="4721436" cy="4356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cs typeface="MV Boli" pitchFamily="2" charset="0"/>
              </a:rPr>
              <a:t>«Познанье - сердца яркий свет,</a:t>
            </a:r>
            <a:br>
              <a:rPr lang="ru-RU" sz="4400" dirty="0" smtClean="0">
                <a:solidFill>
                  <a:schemeClr val="tx1"/>
                </a:solidFill>
                <a:cs typeface="MV Boli" pitchFamily="2" charset="0"/>
              </a:rPr>
            </a:br>
            <a:r>
              <a:rPr lang="ru-RU" sz="4400" dirty="0" smtClean="0">
                <a:solidFill>
                  <a:schemeClr val="tx1"/>
                </a:solidFill>
                <a:cs typeface="MV Boli" pitchFamily="2" charset="0"/>
              </a:rPr>
              <a:t>Защита от житейских бед».</a:t>
            </a:r>
            <a:endParaRPr lang="ru-RU" sz="4400" dirty="0">
              <a:solidFill>
                <a:schemeClr val="tx1"/>
              </a:solidFill>
              <a:cs typeface="MV Boli" pitchFamily="2" charset="0"/>
            </a:endParaRPr>
          </a:p>
        </p:txBody>
      </p:sp>
      <p:pic>
        <p:nvPicPr>
          <p:cNvPr id="4" name="dla_dusi_krasivaa_melodia_(5music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D:\Марина\правильные многогран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714375"/>
            <a:ext cx="7429500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C0000"/>
                </a:solidFill>
              </a:rPr>
              <a:t>Ситуации в жизни такие: либо сложные, либо простые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«Ученики ничего не делают!» Как часто с уст учителя нет - </a:t>
            </a:r>
            <a:r>
              <a:rPr lang="ru-RU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 и срываются эти слова.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Как доказать, что ученики ничего не делают?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D:\Марина\правильные многогран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88315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 о к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 е 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т в о: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 ночам занятий нет, значит, половина суток свободна. Остается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365 – 182 =183 дня.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 школе ученики занимаются половину дня, значит, вторая половина (или четвертая часть суток) может быть свободна. Остается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183 – 183 : 4 137 дней.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 году 52 воскресенья. Из них на каникулы приходится  15 дней, таким образом выходных в учебном году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 52 – 15 = 37 дней.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 остается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    137 – 37 = 100 дней.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Но есть ещё каникулы: осенние ( 5 дней), зимние  ( 10 дней), весенние ( 7 дней), летние ( 78 дней).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          Всего        5 +10 + 7 + 78 =100 дней.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Итак, школьники заняты в году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                             100 – 100 = 0 дней.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же учиться ?!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ошибка в рассуждениях ?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D:\Марина\правильные многогран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Без логики нет математики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229600" cy="5143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лесной школе после первой контрольной по математике животные получили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следующие отметки: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ЕНОТ – “1”, БАРСУК –“2”, КОЗЕРОГ– “3”, ОБЕЗЬЯНА – “4”.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сколько получила корова?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D:\Марина\правильные многогран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В технологию тропинки одолеем без запинки.</a:t>
            </a:r>
            <a:r>
              <a:rPr lang="ru-RU" sz="4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40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</a:br>
            <a:endParaRPr lang="ru-RU" sz="4000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428736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Можно ли проверить подлинность купюры евро по серийному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номеру?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8143932" cy="343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Rima\Desktop\edjmOd1gq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15436" cy="6572296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Точка соприкосновения: “Где же зарыта кошка?”</a:t>
            </a:r>
          </a:p>
        </p:txBody>
      </p:sp>
      <p:pic>
        <p:nvPicPr>
          <p:cNvPr id="13318" name="Picture 6" descr="C:\Documents and Settings\UserXP\Рабочий стол\шаблоны\тетраэд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572008"/>
            <a:ext cx="179386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7" descr="D:\Марина\кот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857628"/>
            <a:ext cx="996950" cy="16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143504" y="1643050"/>
            <a:ext cx="35718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“Самое прекрасное, что мы можем испытать – это ощущение тайны. Она есть источник всякого подлинного искусства и науки”.</a:t>
            </a:r>
          </a:p>
          <a:p>
            <a:pPr algn="r"/>
            <a:r>
              <a:rPr lang="ru-RU" sz="1600" dirty="0" smtClean="0">
                <a:latin typeface="Arial Black" pitchFamily="34" charset="0"/>
              </a:rPr>
              <a:t>Альберт Эйнштейн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13" name="Picture 2" descr="https://i.mycdn.me/image?id=856814054089&amp;t=35&amp;plc=WEB&amp;tkn=*khzo2sdSTgqnh5Wmzrrrf8wim7M"/>
          <p:cNvPicPr>
            <a:picLocks noChangeAspect="1" noChangeArrowheads="1"/>
          </p:cNvPicPr>
          <p:nvPr/>
        </p:nvPicPr>
        <p:blipFill>
          <a:blip r:embed="rId5"/>
          <a:srcRect t="20073"/>
          <a:stretch>
            <a:fillRect/>
          </a:stretch>
        </p:blipFill>
        <p:spPr bwMode="auto">
          <a:xfrm>
            <a:off x="2786050" y="4214818"/>
            <a:ext cx="5715040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ttps://c.wallhere.com/photos/0a/8f/Ano_Hi_Mita_Hana_no_Namae_wo_Bokutachi_wa_Mada_Shiranai-59201.png!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000108"/>
          </a:xfrm>
        </p:spPr>
        <p:txBody>
          <a:bodyPr/>
          <a:lstStyle/>
          <a:p>
            <a:r>
              <a:rPr lang="ru-RU" b="1" dirty="0" err="1" smtClean="0"/>
              <a:t>Психогеометрическая</a:t>
            </a:r>
            <a:r>
              <a:rPr lang="ru-RU" b="1" dirty="0" smtClean="0"/>
              <a:t> типология</a:t>
            </a:r>
            <a:endParaRPr lang="ru-RU" dirty="0"/>
          </a:p>
        </p:txBody>
      </p:sp>
      <p:pic>
        <p:nvPicPr>
          <p:cNvPr id="4" name="Содержимое 3" descr="https://fsd.videouroki.net/html/2014/12/18/98696302/98696302_1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18"/>
            <a:ext cx="25717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143240" y="642919"/>
            <a:ext cx="5543560" cy="4572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Психогеометрия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система анализа типологии личности на основе наблюдения за поведением человека и предпочитаемого выбора человеком какой-либо геометрической фигуры.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Деллингер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выявила пять психологических типов, каждому из которых соответствует своя геометрическая фигура: квадрат, круг, треугольник, зигзаг, прямоугольник. Каждая фигура имеет свои психологические особенности и по-разному взаимодействует с остальными.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ж, заманчиво, не правда ли? Да и не поспоришь ведь, что «круглые» глаза иногда смотрят на мир иначе, чем «квадратные»!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ttps://c.wallhere.com/photos/0a/8f/Ano_Hi_Mita_Hana_no_Namae_wo_Bokutachi_wa_Mada_Shiranai-59201.png!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5697559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 </a:t>
            </a:r>
            <a:r>
              <a:rPr lang="ru-RU" dirty="0" smtClean="0"/>
              <a:t>— неутомимый труженик</a:t>
            </a:r>
          </a:p>
          <a:p>
            <a:r>
              <a:rPr lang="ru-RU" b="1" dirty="0" smtClean="0"/>
              <a:t>- </a:t>
            </a:r>
            <a:r>
              <a:rPr lang="ru-RU" dirty="0" smtClean="0"/>
              <a:t>символизирует лидерство</a:t>
            </a:r>
          </a:p>
          <a:p>
            <a:r>
              <a:rPr lang="ru-RU" dirty="0" smtClean="0"/>
              <a:t>- -символизирует состояние перехода и изменения</a:t>
            </a:r>
          </a:p>
          <a:p>
            <a:r>
              <a:rPr lang="ru-RU" dirty="0" smtClean="0"/>
              <a:t> —символ гармонии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6600CC"/>
                </a:solidFill>
              </a:rPr>
              <a:t>Z</a:t>
            </a:r>
            <a:r>
              <a:rPr lang="ru-RU" b="1" dirty="0" smtClean="0"/>
              <a:t> -</a:t>
            </a:r>
            <a:r>
              <a:rPr lang="ru-RU" dirty="0" smtClean="0"/>
              <a:t>символизирует </a:t>
            </a:r>
            <a:r>
              <a:rPr lang="ru-RU" dirty="0" err="1" smtClean="0"/>
              <a:t>креативность</a:t>
            </a:r>
            <a:r>
              <a:rPr lang="ru-RU" dirty="0" smtClean="0"/>
              <a:t>, творчество</a:t>
            </a:r>
            <a:endParaRPr lang="ru-RU" dirty="0"/>
          </a:p>
        </p:txBody>
      </p:sp>
      <p:sp>
        <p:nvSpPr>
          <p:cNvPr id="10" name="Блок-схема: извлечение 9"/>
          <p:cNvSpPr/>
          <p:nvPr/>
        </p:nvSpPr>
        <p:spPr>
          <a:xfrm>
            <a:off x="357158" y="1071546"/>
            <a:ext cx="285752" cy="357190"/>
          </a:xfrm>
          <a:prstGeom prst="flowChartExtra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7148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785926"/>
            <a:ext cx="571504" cy="2857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7158" y="2786058"/>
            <a:ext cx="428628" cy="3571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ma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102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557697">
            <a:off x="1769403" y="847007"/>
            <a:ext cx="5429288" cy="5363481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«Математика - это удивление, а через удивление познается 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мир».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s://ds02.infourok.ru/uploads/ex/08fb/0005120a-ec7b624a/img11.jpg"/>
          <p:cNvPicPr>
            <a:picLocks noChangeAspect="1" noChangeArrowheads="1"/>
          </p:cNvPicPr>
          <p:nvPr/>
        </p:nvPicPr>
        <p:blipFill>
          <a:blip r:embed="rId3"/>
          <a:srcRect l="2343" t="15625" r="5468" b="42708"/>
          <a:stretch>
            <a:fillRect/>
          </a:stretch>
        </p:blipFill>
        <p:spPr bwMode="auto">
          <a:xfrm rot="589775">
            <a:off x="2611374" y="283350"/>
            <a:ext cx="5143536" cy="174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358284">
            <a:off x="3416173" y="5497186"/>
            <a:ext cx="4069831" cy="1200329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r>
              <a:rPr lang="ru-RU" b="1" i="1" dirty="0" smtClean="0"/>
              <a:t>Мы учим не для школы, а для жизни.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Не просто дать знания,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а научить учиться  –  вот наша задача.</a:t>
            </a:r>
            <a:endParaRPr lang="ru-RU" dirty="0"/>
          </a:p>
        </p:txBody>
      </p:sp>
      <p:pic>
        <p:nvPicPr>
          <p:cNvPr id="9218" name="Picture 2" descr="https://ds04.infourok.ru/uploads/ex/0092/00018731-8f73e4f6/3/img13.jpg"/>
          <p:cNvPicPr>
            <a:picLocks noChangeAspect="1" noChangeArrowheads="1"/>
          </p:cNvPicPr>
          <p:nvPr/>
        </p:nvPicPr>
        <p:blipFill>
          <a:blip r:embed="rId4"/>
          <a:srcRect l="5468" r="4687" b="19791"/>
          <a:stretch>
            <a:fillRect/>
          </a:stretch>
        </p:blipFill>
        <p:spPr bwMode="auto">
          <a:xfrm>
            <a:off x="-142908" y="4143380"/>
            <a:ext cx="3357586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ma\Desktop\look.com.ua-4530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9136"/>
          <a:stretch>
            <a:fillRect/>
          </a:stretch>
        </p:blipFill>
        <p:spPr bwMode="auto">
          <a:xfrm>
            <a:off x="142843" y="142852"/>
            <a:ext cx="8931313" cy="6572296"/>
          </a:xfrm>
          <a:prstGeom prst="rect">
            <a:avLst/>
          </a:prstGeom>
          <a:noFill/>
        </p:spPr>
      </p:pic>
      <p:pic>
        <p:nvPicPr>
          <p:cNvPr id="3" name="кон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>
            <a:off x="4338638" y="3500438"/>
            <a:ext cx="80962" cy="80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Rima\Desktop\i1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443153" cy="3217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0496" y="357166"/>
            <a:ext cx="47863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Нам не дано предугадать,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Как наше слово отзовётся.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Посеять в душах благодать.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Увы, не каждый раз даётся.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Но мы обязаны мечтать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О дивном времени, о веке,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Когда цветком прекрасным стать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Сумеет личность человека.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И мы обязаны творить.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Призрев все тягости мирские,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Чтоб истин светлых заложить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Зачатки в жизни молодые.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Чтоб верный путь им указать,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Помочь в толпе не раствориться…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Нам не дано предугадать,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Но мы обязаны стремиться.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147" name="Picture 3" descr="https://instagram.frix8-1.fna.fbcdn.net/vp/6c43bc5750bd52b82dd68356600bb43d/5DE52CDD/t51.2885-15/e35/66433214_366196087411658_8135693715823585189_n.jpg?_nc_ht=instagram.frix8-1.fna.fbcdn.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3643338" cy="335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https://coinnewstelegraph.com/wp-content/uploads/2018/07/cryptocurrency-101-beginner-blockchain-elearning-cour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10" descr="https://penzaobzor.ru/wp-content/uploads/2019/04/final.jpg"/>
          <p:cNvPicPr>
            <a:picLocks noChangeAspect="1" noChangeArrowheads="1"/>
          </p:cNvPicPr>
          <p:nvPr/>
        </p:nvPicPr>
        <p:blipFill>
          <a:blip r:embed="rId3" cstate="print"/>
          <a:srcRect l="20397" t="12130" r="22655" b="12061"/>
          <a:stretch>
            <a:fillRect/>
          </a:stretch>
        </p:blipFill>
        <p:spPr bwMode="auto">
          <a:xfrm>
            <a:off x="0" y="0"/>
            <a:ext cx="1800536" cy="1616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AutoShape 4" descr="blob:https://web.whatsapp.com/32f13e42-fee2-44dd-ab11-d3ac5c514fe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blob:https://web.whatsapp.com/32f13e42-fee2-44dd-ab11-d3ac5c514fe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7" name="Picture 7" descr="C:\Users\Rima\Desktop\32f13e42-fee2-44dd-ab11-d3ac5c514fe0.jpg"/>
          <p:cNvPicPr>
            <a:picLocks noChangeAspect="1" noChangeArrowheads="1"/>
          </p:cNvPicPr>
          <p:nvPr/>
        </p:nvPicPr>
        <p:blipFill>
          <a:blip r:embed="rId4"/>
          <a:srcRect l="27778" t="7291" r="36111" b="61458"/>
          <a:stretch>
            <a:fillRect/>
          </a:stretch>
        </p:blipFill>
        <p:spPr bwMode="auto">
          <a:xfrm>
            <a:off x="928662" y="1500174"/>
            <a:ext cx="2600343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286248" y="1071546"/>
            <a:ext cx="4143404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Арзамулова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Рима Исаевна,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214290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 «МОГИЛЕВСКАЯ СОШ </a:t>
            </a:r>
            <a:r>
              <a:rPr lang="ru-RU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им.Н.У.АЗИЗОВА</a:t>
            </a:r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ma\Desktop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71612"/>
            <a:ext cx="6034617" cy="4525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1" descr="C:\Users\Rima\Desktop\i1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"/>
            <a:ext cx="3453266" cy="2500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ma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7102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557697">
            <a:off x="1769403" y="847007"/>
            <a:ext cx="5429288" cy="5363481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b="1" dirty="0" smtClean="0">
                <a:solidFill>
                  <a:srgbClr val="0066CC"/>
                </a:solidFill>
              </a:rPr>
              <a:t>Мастер-класс: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«Математика - это удивление, а через удивление познается 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мир».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460/00196c47-de09252f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-214338"/>
            <a:ext cx="5745140" cy="430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2" name="Picture 4" descr="http://pegas.bsu.edu.ru/pluginfile.php/574702/course/overviewfiles/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1"/>
            <a:ext cx="4286248" cy="3214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4" name="Picture 6" descr="https://cf.ppt-online.org/files/slide/m/moH6jheMnbR3C1grZ4Bz7pDKi20xUEcGOQdsv5/slide-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059741"/>
            <a:ext cx="5929322" cy="3798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140200" y="549275"/>
            <a:ext cx="4546600" cy="59753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</a:rPr>
              <a:t>Многие учащиеся часто задают такие вопросы: «Зачем нужна математика?» или «Для чего мне, человеку, чья будущая профессия не будет связана с ведением расчетов и применением математических методов, знать математику? Чем мне это может пригодиться в жизни?» Таким образом, большое количество ребят не видят смысла для себя в освоении этой науки, даже на элементарном уровне.  </a:t>
            </a:r>
          </a:p>
          <a:p>
            <a:pPr>
              <a:defRPr/>
            </a:pP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2" name="Picture 4" descr="C:\Users\USER\Desktop\к открытому уроку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1268413"/>
            <a:ext cx="3668713" cy="446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 А Т Е М А Т И К А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214422"/>
            <a:ext cx="4929222" cy="4911741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4200" i="1" dirty="0" smtClean="0">
                <a:solidFill>
                  <a:srgbClr val="002060"/>
                </a:solidFill>
              </a:rPr>
              <a:t>учит думать</a:t>
            </a:r>
          </a:p>
          <a:p>
            <a:pPr>
              <a:buFont typeface="Wingdings" pitchFamily="2" charset="2"/>
              <a:buChar char="Ø"/>
            </a:pPr>
            <a:r>
              <a:rPr lang="ru-RU" sz="4200" i="1" dirty="0" smtClean="0">
                <a:solidFill>
                  <a:srgbClr val="002060"/>
                </a:solidFill>
              </a:rPr>
              <a:t> помогает рассуждать логично и последовательно</a:t>
            </a:r>
          </a:p>
          <a:p>
            <a:pPr>
              <a:buFont typeface="Wingdings" pitchFamily="2" charset="2"/>
              <a:buChar char="Ø"/>
            </a:pPr>
            <a:r>
              <a:rPr lang="ru-RU" sz="4200" i="1" dirty="0" smtClean="0">
                <a:solidFill>
                  <a:srgbClr val="002060"/>
                </a:solidFill>
              </a:rPr>
              <a:t> развивает умение выделять главное</a:t>
            </a:r>
          </a:p>
          <a:p>
            <a:pPr>
              <a:buFont typeface="Wingdings" pitchFamily="2" charset="2"/>
              <a:buChar char="Ø"/>
            </a:pPr>
            <a:r>
              <a:rPr lang="ru-RU" sz="4200" i="1" dirty="0" smtClean="0">
                <a:solidFill>
                  <a:srgbClr val="002060"/>
                </a:solidFill>
              </a:rPr>
              <a:t> заставляет анализировать ситуацию и делать выводы</a:t>
            </a:r>
          </a:p>
          <a:p>
            <a:pPr>
              <a:buFont typeface="Wingdings" pitchFamily="2" charset="2"/>
              <a:buChar char="Ø"/>
            </a:pPr>
            <a:r>
              <a:rPr lang="ru-RU" sz="4200" i="1" dirty="0" smtClean="0">
                <a:solidFill>
                  <a:srgbClr val="002060"/>
                </a:solidFill>
              </a:rPr>
              <a:t> способствует поиску различных путей решения одной задачи</a:t>
            </a:r>
          </a:p>
          <a:p>
            <a:pPr>
              <a:buFont typeface="Wingdings" pitchFamily="2" charset="2"/>
              <a:buChar char="Ø"/>
            </a:pPr>
            <a:r>
              <a:rPr lang="ru-RU" sz="4200" i="1" dirty="0" smtClean="0">
                <a:solidFill>
                  <a:srgbClr val="002060"/>
                </a:solidFill>
              </a:rPr>
              <a:t>задает стандарты правильного, рационального мышления на всю жизнь вперед!</a:t>
            </a:r>
          </a:p>
          <a:p>
            <a:endParaRPr lang="ru-RU" dirty="0"/>
          </a:p>
        </p:txBody>
      </p:sp>
      <p:pic>
        <p:nvPicPr>
          <p:cNvPr id="4" name="Picture 4" descr="C:\Users\USER\Desktop\к открытому уроку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1268413"/>
            <a:ext cx="3668713" cy="446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USER\Desktop\к открытому уроку\001_7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728"/>
            <a:ext cx="8750206" cy="6022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ЗАДАНИЯ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ДЛЯ ФОКУС - ГРУПП</a:t>
            </a:r>
          </a:p>
        </p:txBody>
      </p:sp>
      <p:pic>
        <p:nvPicPr>
          <p:cNvPr id="5" name="Picture 2" descr="https://uchportfolio.ru/users_content/dcf9082a17123c1adc46b4f19dc90e6c/images/%D0%9A%D0%9E%D0%972.gif"/>
          <p:cNvPicPr>
            <a:picLocks noChangeAspect="1" noChangeArrowheads="1"/>
          </p:cNvPicPr>
          <p:nvPr/>
        </p:nvPicPr>
        <p:blipFill>
          <a:blip r:embed="rId3"/>
          <a:srcRect t="39034"/>
          <a:stretch>
            <a:fillRect/>
          </a:stretch>
        </p:blipFill>
        <p:spPr bwMode="auto">
          <a:xfrm>
            <a:off x="1714480" y="4000504"/>
            <a:ext cx="5905500" cy="1562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D:\Марина\правильные многогран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C0000"/>
                </a:solidFill>
              </a:rPr>
              <a:t>Путешествие в удивительный мир  математики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500188"/>
            <a:ext cx="9001125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solidFill>
                  <a:srgbClr val="254A93"/>
                </a:solidFill>
              </a:rPr>
              <a:t>План путешествия: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254A93"/>
                </a:solidFill>
              </a:rPr>
              <a:t>1. Развиваем гибкость ума через решение задач.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254A93"/>
                </a:solidFill>
              </a:rPr>
              <a:t>2. Ситуации в жизни такие: либо сложные, либо простые.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254A93"/>
                </a:solidFill>
              </a:rPr>
              <a:t>3. Без логики нет математики.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254A93"/>
                </a:solidFill>
              </a:rPr>
              <a:t>4. В технологию тропинки одолеем без запинки.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254A93"/>
                </a:solidFill>
              </a:rPr>
              <a:t>5. Точка соприкосновения: “Где же зарыта кошка?”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254A93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254A93"/>
                </a:solidFill>
                <a:latin typeface="Arial" charset="0"/>
              </a:rPr>
              <a:t>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D:\Марина\правильные многогран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400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857364"/>
            <a:ext cx="8229600" cy="45259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254A93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254A93"/>
                </a:solidFill>
                <a:latin typeface="Arial" charset="0"/>
                <a:cs typeface="Arial" charset="0"/>
              </a:rPr>
              <a:t>5-6</a:t>
            </a:r>
            <a:r>
              <a:rPr lang="ru-RU" sz="2400" b="1" dirty="0" smtClean="0">
                <a:solidFill>
                  <a:srgbClr val="254A93"/>
                </a:solidFill>
              </a:rPr>
              <a:t> класс</a:t>
            </a:r>
            <a:r>
              <a:rPr lang="ru-RU" sz="2400" dirty="0" smtClean="0">
                <a:solidFill>
                  <a:srgbClr val="254A93"/>
                </a:solidFill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руках десять пальцев. Сколько пальцев на десяти руках?</a:t>
            </a:r>
            <a:r>
              <a:rPr lang="ru-RU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endParaRPr lang="ru-RU" sz="2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254A93"/>
                </a:solidFill>
              </a:rPr>
              <a:t>11 класс</a:t>
            </a:r>
            <a:r>
              <a:rPr lang="ru-RU" sz="2400" dirty="0" smtClean="0">
                <a:solidFill>
                  <a:srgbClr val="254A93"/>
                </a:solidFill>
              </a:rPr>
              <a:t>.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254A93"/>
                </a:solidFill>
              </a:rPr>
              <a:t>    Известно, что бумеранг можно бросить </a:t>
            </a:r>
            <a:endParaRPr lang="ru-RU" sz="2400" dirty="0" smtClean="0">
              <a:solidFill>
                <a:srgbClr val="254A93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254A93"/>
                </a:solidFill>
              </a:rPr>
              <a:t>так, что он вернется обратно. </a:t>
            </a:r>
            <a:endParaRPr lang="ru-RU" sz="2400" dirty="0" smtClean="0">
              <a:solidFill>
                <a:srgbClr val="254A93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254A93"/>
                </a:solidFill>
              </a:rPr>
              <a:t>А можно как-то ухитриться </a:t>
            </a:r>
            <a:endParaRPr lang="ru-RU" sz="2400" dirty="0" smtClean="0">
              <a:solidFill>
                <a:srgbClr val="254A93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254A93"/>
                </a:solidFill>
              </a:rPr>
              <a:t>и бросить теннисный мяч так, </a:t>
            </a:r>
            <a:endParaRPr lang="ru-RU" sz="2400" dirty="0" smtClean="0">
              <a:solidFill>
                <a:srgbClr val="254A93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254A93"/>
                </a:solidFill>
              </a:rPr>
              <a:t>чтобы он вернулся   обратно? 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743075" y="928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28662" y="428604"/>
            <a:ext cx="7358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600" b="1" dirty="0" smtClean="0">
                <a:solidFill>
                  <a:srgbClr val="CC0000"/>
                </a:solidFill>
              </a:rPr>
              <a:t>Развиваем </a:t>
            </a:r>
            <a:r>
              <a:rPr lang="ru-RU" sz="3600" b="1" dirty="0">
                <a:solidFill>
                  <a:srgbClr val="CC0000"/>
                </a:solidFill>
              </a:rPr>
              <a:t>гибкость ума                                     через решение задач</a:t>
            </a:r>
            <a:r>
              <a:rPr lang="ru-RU" sz="3600" dirty="0">
                <a:solidFill>
                  <a:srgbClr val="CC0000"/>
                </a:solidFill>
              </a:rPr>
              <a:t>.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68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68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68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68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  <p:bldP spid="92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575</Words>
  <PresentationFormat>Экран (4:3)</PresentationFormat>
  <Paragraphs>91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 Мастер-класс: «Математика - это удивление, а через удивление познается  мир». </vt:lpstr>
      <vt:lpstr>Слайд 4</vt:lpstr>
      <vt:lpstr>Слайд 5</vt:lpstr>
      <vt:lpstr>М А Т Е М А Т И К А </vt:lpstr>
      <vt:lpstr>Слайд 7</vt:lpstr>
      <vt:lpstr>Путешествие в удивительный мир  математики  </vt:lpstr>
      <vt:lpstr>   </vt:lpstr>
      <vt:lpstr>Ситуации в жизни такие: либо сложные, либо простые</vt:lpstr>
      <vt:lpstr>Слайд 11</vt:lpstr>
      <vt:lpstr>Без логики нет математики</vt:lpstr>
      <vt:lpstr> В технологию тропинки одолеем без запинки.  </vt:lpstr>
      <vt:lpstr> Точка соприкосновения: “Где же зарыта кошка?”</vt:lpstr>
      <vt:lpstr>Психогеометрическая типология</vt:lpstr>
      <vt:lpstr>Слайд 16</vt:lpstr>
      <vt:lpstr>  «Математика - это удивление, а через удивление познается  мир». 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Rima</dc:creator>
  <cp:lastModifiedBy>Rima</cp:lastModifiedBy>
  <cp:revision>58</cp:revision>
  <dcterms:created xsi:type="dcterms:W3CDTF">2019-09-20T18:00:12Z</dcterms:created>
  <dcterms:modified xsi:type="dcterms:W3CDTF">2019-10-08T17:44:05Z</dcterms:modified>
</cp:coreProperties>
</file>