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7"/>
  </p:notesMasterIdLst>
  <p:sldIdLst>
    <p:sldId id="271" r:id="rId2"/>
    <p:sldId id="269" r:id="rId3"/>
    <p:sldId id="270" r:id="rId4"/>
    <p:sldId id="257" r:id="rId5"/>
    <p:sldId id="265" r:id="rId6"/>
    <p:sldId id="272" r:id="rId7"/>
    <p:sldId id="294" r:id="rId8"/>
    <p:sldId id="300" r:id="rId9"/>
    <p:sldId id="293" r:id="rId10"/>
    <p:sldId id="258" r:id="rId11"/>
    <p:sldId id="259" r:id="rId12"/>
    <p:sldId id="295" r:id="rId13"/>
    <p:sldId id="275" r:id="rId14"/>
    <p:sldId id="296" r:id="rId15"/>
    <p:sldId id="297" r:id="rId16"/>
    <p:sldId id="298" r:id="rId17"/>
    <p:sldId id="299" r:id="rId18"/>
    <p:sldId id="291" r:id="rId19"/>
    <p:sldId id="292" r:id="rId20"/>
    <p:sldId id="290" r:id="rId21"/>
    <p:sldId id="274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8" r:id="rId31"/>
    <p:sldId id="287" r:id="rId32"/>
    <p:sldId id="286" r:id="rId33"/>
    <p:sldId id="273" r:id="rId34"/>
    <p:sldId id="260" r:id="rId35"/>
    <p:sldId id="264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Relationship Id="rId9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image" Target="../media/image35.wmf"/><Relationship Id="rId18" Type="http://schemas.openxmlformats.org/officeDocument/2006/relationships/image" Target="../media/image40.wmf"/><Relationship Id="rId26" Type="http://schemas.openxmlformats.org/officeDocument/2006/relationships/image" Target="../media/image48.wmf"/><Relationship Id="rId3" Type="http://schemas.openxmlformats.org/officeDocument/2006/relationships/image" Target="../media/image24.wmf"/><Relationship Id="rId21" Type="http://schemas.openxmlformats.org/officeDocument/2006/relationships/image" Target="../media/image43.wmf"/><Relationship Id="rId7" Type="http://schemas.openxmlformats.org/officeDocument/2006/relationships/image" Target="../media/image28.wmf"/><Relationship Id="rId12" Type="http://schemas.openxmlformats.org/officeDocument/2006/relationships/image" Target="../media/image34.wmf"/><Relationship Id="rId17" Type="http://schemas.openxmlformats.org/officeDocument/2006/relationships/image" Target="../media/image39.wmf"/><Relationship Id="rId25" Type="http://schemas.openxmlformats.org/officeDocument/2006/relationships/image" Target="../media/image47.wmf"/><Relationship Id="rId2" Type="http://schemas.openxmlformats.org/officeDocument/2006/relationships/image" Target="../media/image23.wmf"/><Relationship Id="rId16" Type="http://schemas.openxmlformats.org/officeDocument/2006/relationships/image" Target="../media/image38.wmf"/><Relationship Id="rId20" Type="http://schemas.openxmlformats.org/officeDocument/2006/relationships/image" Target="../media/image42.wmf"/><Relationship Id="rId29" Type="http://schemas.openxmlformats.org/officeDocument/2006/relationships/image" Target="../media/image51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11" Type="http://schemas.openxmlformats.org/officeDocument/2006/relationships/image" Target="../media/image33.wmf"/><Relationship Id="rId24" Type="http://schemas.openxmlformats.org/officeDocument/2006/relationships/image" Target="../media/image46.wmf"/><Relationship Id="rId5" Type="http://schemas.openxmlformats.org/officeDocument/2006/relationships/image" Target="../media/image26.wmf"/><Relationship Id="rId15" Type="http://schemas.openxmlformats.org/officeDocument/2006/relationships/image" Target="../media/image37.wmf"/><Relationship Id="rId23" Type="http://schemas.openxmlformats.org/officeDocument/2006/relationships/image" Target="../media/image45.wmf"/><Relationship Id="rId28" Type="http://schemas.openxmlformats.org/officeDocument/2006/relationships/image" Target="../media/image50.wmf"/><Relationship Id="rId10" Type="http://schemas.openxmlformats.org/officeDocument/2006/relationships/image" Target="../media/image32.wmf"/><Relationship Id="rId19" Type="http://schemas.openxmlformats.org/officeDocument/2006/relationships/image" Target="../media/image41.wmf"/><Relationship Id="rId4" Type="http://schemas.openxmlformats.org/officeDocument/2006/relationships/image" Target="../media/image25.wmf"/><Relationship Id="rId9" Type="http://schemas.openxmlformats.org/officeDocument/2006/relationships/image" Target="../media/image31.wmf"/><Relationship Id="rId14" Type="http://schemas.openxmlformats.org/officeDocument/2006/relationships/image" Target="../media/image36.wmf"/><Relationship Id="rId22" Type="http://schemas.openxmlformats.org/officeDocument/2006/relationships/image" Target="../media/image44.wmf"/><Relationship Id="rId27" Type="http://schemas.openxmlformats.org/officeDocument/2006/relationships/image" Target="../media/image49.wmf"/><Relationship Id="rId30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E0CA5-F4A2-407C-A5C3-20EB448B6FD6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18A8E-BEA1-4FD1-A9CD-B1137A88D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CEB2-EB45-48D2-8259-76F687260EA0}" type="datetimeFigureOut">
              <a:rPr lang="ru-RU" smtClean="0"/>
              <a:pPr/>
              <a:t>06.02.2018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FD542-EF3C-4A4A-9AB2-FB102FEB8B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CEB2-EB45-48D2-8259-76F687260EA0}" type="datetimeFigureOut">
              <a:rPr lang="ru-RU" smtClean="0"/>
              <a:pPr/>
              <a:t>06.02.2018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FD542-EF3C-4A4A-9AB2-FB102FEB8B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CEB2-EB45-48D2-8259-76F687260EA0}" type="datetimeFigureOut">
              <a:rPr lang="ru-RU" smtClean="0"/>
              <a:pPr/>
              <a:t>06.02.2018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FD542-EF3C-4A4A-9AB2-FB102FEB8B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E8B79-95D7-4285-AE70-D97F32C28E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8A4FF-F4C9-46F1-811D-D8B84E5392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CEB2-EB45-48D2-8259-76F687260EA0}" type="datetimeFigureOut">
              <a:rPr lang="ru-RU" smtClean="0"/>
              <a:pPr/>
              <a:t>06.02.2018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FD542-EF3C-4A4A-9AB2-FB102FEB8B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CEB2-EB45-48D2-8259-76F687260EA0}" type="datetimeFigureOut">
              <a:rPr lang="ru-RU" smtClean="0"/>
              <a:pPr/>
              <a:t>06.02.2018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FD542-EF3C-4A4A-9AB2-FB102FEB8B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CEB2-EB45-48D2-8259-76F687260EA0}" type="datetimeFigureOut">
              <a:rPr lang="ru-RU" smtClean="0"/>
              <a:pPr/>
              <a:t>06.02.2018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FD542-EF3C-4A4A-9AB2-FB102FEB8B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CEB2-EB45-48D2-8259-76F687260EA0}" type="datetimeFigureOut">
              <a:rPr lang="ru-RU" smtClean="0"/>
              <a:pPr/>
              <a:t>06.02.2018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FD542-EF3C-4A4A-9AB2-FB102FEB8B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CEB2-EB45-48D2-8259-76F687260EA0}" type="datetimeFigureOut">
              <a:rPr lang="ru-RU" smtClean="0"/>
              <a:pPr/>
              <a:t>06.02.2018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FD542-EF3C-4A4A-9AB2-FB102FEB8B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CEB2-EB45-48D2-8259-76F687260EA0}" type="datetimeFigureOut">
              <a:rPr lang="ru-RU" smtClean="0"/>
              <a:pPr/>
              <a:t>06.02.2018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FD542-EF3C-4A4A-9AB2-FB102FEB8B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CEB2-EB45-48D2-8259-76F687260EA0}" type="datetimeFigureOut">
              <a:rPr lang="ru-RU" smtClean="0"/>
              <a:pPr/>
              <a:t>06.02.2018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FD542-EF3C-4A4A-9AB2-FB102FEB8B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CEB2-EB45-48D2-8259-76F687260EA0}" type="datetimeFigureOut">
              <a:rPr lang="ru-RU" smtClean="0"/>
              <a:pPr/>
              <a:t>06.02.2018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CBFD542-EF3C-4A4A-9AB2-FB102FEB8BE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DACEB2-EB45-48D2-8259-76F687260EA0}" type="datetimeFigureOut">
              <a:rPr lang="ru-RU" smtClean="0"/>
              <a:pPr/>
              <a:t>06.02.2018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BFD542-EF3C-4A4A-9AB2-FB102FEB8BE2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oleObject" Target="../embeddings/oleObject20.bin"/><Relationship Id="rId18" Type="http://schemas.openxmlformats.org/officeDocument/2006/relationships/oleObject" Target="../embeddings/oleObject25.bin"/><Relationship Id="rId26" Type="http://schemas.openxmlformats.org/officeDocument/2006/relationships/oleObject" Target="../embeddings/oleObject33.bin"/><Relationship Id="rId3" Type="http://schemas.openxmlformats.org/officeDocument/2006/relationships/oleObject" Target="../embeddings/oleObject10.bin"/><Relationship Id="rId21" Type="http://schemas.openxmlformats.org/officeDocument/2006/relationships/oleObject" Target="../embeddings/oleObject28.bin"/><Relationship Id="rId34" Type="http://schemas.openxmlformats.org/officeDocument/2006/relationships/oleObject" Target="../embeddings/oleObject41.bin"/><Relationship Id="rId7" Type="http://schemas.openxmlformats.org/officeDocument/2006/relationships/oleObject" Target="../embeddings/oleObject14.bin"/><Relationship Id="rId12" Type="http://schemas.openxmlformats.org/officeDocument/2006/relationships/oleObject" Target="../embeddings/oleObject19.bin"/><Relationship Id="rId17" Type="http://schemas.openxmlformats.org/officeDocument/2006/relationships/oleObject" Target="../embeddings/oleObject24.bin"/><Relationship Id="rId25" Type="http://schemas.openxmlformats.org/officeDocument/2006/relationships/oleObject" Target="../embeddings/oleObject32.bin"/><Relationship Id="rId33" Type="http://schemas.openxmlformats.org/officeDocument/2006/relationships/oleObject" Target="../embeddings/oleObject40.bin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23.bin"/><Relationship Id="rId20" Type="http://schemas.openxmlformats.org/officeDocument/2006/relationships/oleObject" Target="../embeddings/oleObject27.bin"/><Relationship Id="rId29" Type="http://schemas.openxmlformats.org/officeDocument/2006/relationships/oleObject" Target="../embeddings/oleObject36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3.bin"/><Relationship Id="rId11" Type="http://schemas.openxmlformats.org/officeDocument/2006/relationships/oleObject" Target="../embeddings/oleObject18.bin"/><Relationship Id="rId24" Type="http://schemas.openxmlformats.org/officeDocument/2006/relationships/oleObject" Target="../embeddings/oleObject31.bin"/><Relationship Id="rId32" Type="http://schemas.openxmlformats.org/officeDocument/2006/relationships/oleObject" Target="../embeddings/oleObject39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22.bin"/><Relationship Id="rId23" Type="http://schemas.openxmlformats.org/officeDocument/2006/relationships/oleObject" Target="../embeddings/oleObject30.bin"/><Relationship Id="rId28" Type="http://schemas.openxmlformats.org/officeDocument/2006/relationships/oleObject" Target="../embeddings/oleObject35.bin"/><Relationship Id="rId36" Type="http://schemas.openxmlformats.org/officeDocument/2006/relationships/oleObject" Target="../embeddings/oleObject43.bin"/><Relationship Id="rId10" Type="http://schemas.openxmlformats.org/officeDocument/2006/relationships/oleObject" Target="../embeddings/oleObject17.bin"/><Relationship Id="rId19" Type="http://schemas.openxmlformats.org/officeDocument/2006/relationships/oleObject" Target="../embeddings/oleObject26.bin"/><Relationship Id="rId31" Type="http://schemas.openxmlformats.org/officeDocument/2006/relationships/oleObject" Target="../embeddings/oleObject38.bin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6.bin"/><Relationship Id="rId14" Type="http://schemas.openxmlformats.org/officeDocument/2006/relationships/oleObject" Target="../embeddings/oleObject21.bin"/><Relationship Id="rId22" Type="http://schemas.openxmlformats.org/officeDocument/2006/relationships/oleObject" Target="../embeddings/oleObject29.bin"/><Relationship Id="rId27" Type="http://schemas.openxmlformats.org/officeDocument/2006/relationships/oleObject" Target="../embeddings/oleObject34.bin"/><Relationship Id="rId30" Type="http://schemas.openxmlformats.org/officeDocument/2006/relationships/oleObject" Target="../embeddings/oleObject37.bin"/><Relationship Id="rId35" Type="http://schemas.openxmlformats.org/officeDocument/2006/relationships/oleObject" Target="../embeddings/oleObject4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98-1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7290" y="1571612"/>
            <a:ext cx="678661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0" b="1" i="1" dirty="0" smtClean="0">
                <a:latin typeface="Monotype Corsiva" pitchFamily="66" charset="0"/>
              </a:rPr>
              <a:t>Квадратные уравнения.</a:t>
            </a:r>
            <a:endParaRPr lang="ru-RU" sz="10000" b="1" i="1" dirty="0">
              <a:latin typeface="Monotype Corsiva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286388"/>
            <a:ext cx="2075714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714612" y="5286388"/>
            <a:ext cx="6429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chemeClr val="bg1"/>
                </a:solidFill>
              </a:rPr>
              <a:t>Учитель математики МКОУ</a:t>
            </a:r>
          </a:p>
          <a:p>
            <a:pPr algn="r"/>
            <a:r>
              <a:rPr lang="ru-RU" sz="2400" dirty="0" smtClean="0">
                <a:solidFill>
                  <a:schemeClr val="bg1"/>
                </a:solidFill>
              </a:rPr>
              <a:t> «Могилевская СОШ </a:t>
            </a:r>
            <a:r>
              <a:rPr lang="ru-RU" sz="2400" dirty="0" err="1" smtClean="0">
                <a:solidFill>
                  <a:schemeClr val="bg1"/>
                </a:solidFill>
              </a:rPr>
              <a:t>им.Н.У.Азизова</a:t>
            </a:r>
            <a:r>
              <a:rPr lang="ru-RU" sz="2400" dirty="0" smtClean="0">
                <a:solidFill>
                  <a:schemeClr val="bg1"/>
                </a:solidFill>
              </a:rPr>
              <a:t>»</a:t>
            </a:r>
          </a:p>
          <a:p>
            <a:pPr algn="r"/>
            <a:r>
              <a:rPr lang="ru-RU" sz="2400" dirty="0" err="1" smtClean="0">
                <a:solidFill>
                  <a:schemeClr val="bg1"/>
                </a:solidFill>
              </a:rPr>
              <a:t>Арзамулова</a:t>
            </a:r>
            <a:r>
              <a:rPr lang="ru-RU" sz="2400" dirty="0" smtClean="0">
                <a:solidFill>
                  <a:schemeClr val="bg1"/>
                </a:solidFill>
              </a:rPr>
              <a:t> Рима Исаевна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142852"/>
            <a:ext cx="72152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Урок – игра </a:t>
            </a:r>
          </a:p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 « К  вершинам мастерства ». 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836712"/>
            <a:ext cx="7704857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При каком условии полное квадратное уравнение не имеет действительных корней?</a:t>
            </a:r>
          </a:p>
          <a:p>
            <a:pPr marL="342900" indent="-342900"/>
            <a:r>
              <a:rPr lang="ru-RU" dirty="0" smtClean="0"/>
              <a:t>а) </a:t>
            </a:r>
            <a:r>
              <a:rPr lang="en-US" dirty="0" smtClean="0"/>
              <a:t>D=0                                            </a:t>
            </a:r>
            <a:r>
              <a:rPr lang="ru-RU" dirty="0" smtClean="0"/>
              <a:t>б)</a:t>
            </a:r>
            <a:r>
              <a:rPr lang="en-US" dirty="0" smtClean="0"/>
              <a:t>D   0                                 </a:t>
            </a:r>
            <a:r>
              <a:rPr lang="ru-RU" dirty="0" smtClean="0"/>
              <a:t>в)</a:t>
            </a:r>
            <a:r>
              <a:rPr lang="en-US" dirty="0" smtClean="0"/>
              <a:t>D   0</a:t>
            </a:r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en-US" dirty="0" smtClean="0"/>
              <a:t>2</a:t>
            </a:r>
            <a:r>
              <a:rPr lang="ru-RU" dirty="0" smtClean="0"/>
              <a:t>. При каком условии полное квадратное уравнение  имеет 1 действительный корень?</a:t>
            </a:r>
          </a:p>
          <a:p>
            <a:pPr marL="342900" indent="-342900"/>
            <a:r>
              <a:rPr lang="ru-RU" dirty="0" smtClean="0"/>
              <a:t>а)</a:t>
            </a:r>
            <a:r>
              <a:rPr lang="en-US" dirty="0" smtClean="0"/>
              <a:t> D=0  </a:t>
            </a:r>
            <a:r>
              <a:rPr lang="ru-RU" dirty="0" smtClean="0"/>
              <a:t>                                          б)</a:t>
            </a:r>
            <a:r>
              <a:rPr lang="en-US" dirty="0" smtClean="0"/>
              <a:t> D   0 </a:t>
            </a:r>
            <a:r>
              <a:rPr lang="ru-RU" dirty="0" smtClean="0"/>
              <a:t>                               в)</a:t>
            </a:r>
            <a:r>
              <a:rPr lang="en-US" dirty="0" smtClean="0"/>
              <a:t>D   0</a:t>
            </a:r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dirty="0" smtClean="0"/>
              <a:t>3. При каком условии полное квадратное уравнение  имеет  2 действительных корня?</a:t>
            </a:r>
          </a:p>
          <a:p>
            <a:pPr marL="342900" indent="-342900"/>
            <a:r>
              <a:rPr lang="ru-RU" dirty="0" smtClean="0"/>
              <a:t>а)</a:t>
            </a:r>
            <a:r>
              <a:rPr lang="en-US" dirty="0" smtClean="0"/>
              <a:t> D=0</a:t>
            </a:r>
            <a:r>
              <a:rPr lang="ru-RU" dirty="0" smtClean="0"/>
              <a:t>                                            б)</a:t>
            </a:r>
            <a:r>
              <a:rPr lang="en-US" dirty="0" smtClean="0"/>
              <a:t> D   0</a:t>
            </a:r>
            <a:r>
              <a:rPr lang="ru-RU" dirty="0" smtClean="0"/>
              <a:t>                                в)</a:t>
            </a:r>
            <a:r>
              <a:rPr lang="en-US" dirty="0" smtClean="0"/>
              <a:t> D   0</a:t>
            </a:r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dirty="0" smtClean="0"/>
              <a:t>4. Название выражения </a:t>
            </a:r>
            <a:r>
              <a:rPr lang="en-US" dirty="0" smtClean="0"/>
              <a:t>        </a:t>
            </a:r>
            <a:r>
              <a:rPr lang="ru-RU" dirty="0" smtClean="0"/>
              <a:t>-4</a:t>
            </a:r>
            <a:r>
              <a:rPr lang="en-US" dirty="0" smtClean="0"/>
              <a:t>ac </a:t>
            </a:r>
            <a:r>
              <a:rPr lang="ru-RU" dirty="0" smtClean="0"/>
              <a:t>:</a:t>
            </a:r>
          </a:p>
          <a:p>
            <a:pPr marL="342900" indent="-342900"/>
            <a:r>
              <a:rPr lang="ru-RU" dirty="0" smtClean="0"/>
              <a:t>а ) уравнение                              б) корень                           в) дискриминант</a:t>
            </a:r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dirty="0" smtClean="0"/>
              <a:t>5. Как называется квадратное уравнение, в котором </a:t>
            </a:r>
            <a:r>
              <a:rPr lang="en-US" dirty="0" smtClean="0"/>
              <a:t>b</a:t>
            </a:r>
            <a:r>
              <a:rPr lang="ru-RU" dirty="0" smtClean="0"/>
              <a:t> или </a:t>
            </a:r>
            <a:r>
              <a:rPr lang="en-US" dirty="0" smtClean="0"/>
              <a:t>c </a:t>
            </a:r>
            <a:r>
              <a:rPr lang="ru-RU" dirty="0" smtClean="0"/>
              <a:t>равны </a:t>
            </a:r>
            <a:r>
              <a:rPr lang="en-US" dirty="0" smtClean="0"/>
              <a:t>0</a:t>
            </a:r>
            <a:r>
              <a:rPr lang="ru-RU" dirty="0" smtClean="0"/>
              <a:t>?</a:t>
            </a:r>
          </a:p>
          <a:p>
            <a:pPr marL="342900" indent="-342900"/>
            <a:r>
              <a:rPr lang="ru-RU" dirty="0"/>
              <a:t> </a:t>
            </a:r>
            <a:r>
              <a:rPr lang="ru-RU" dirty="0" smtClean="0"/>
              <a:t>а) полное                                    б)приведённое                 в) неполное</a:t>
            </a:r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dirty="0" smtClean="0"/>
              <a:t>6.Математик, доказавший, что     +       </a:t>
            </a:r>
            <a:r>
              <a:rPr lang="en-US" dirty="0" smtClean="0"/>
              <a:t>= - p</a:t>
            </a:r>
            <a:r>
              <a:rPr lang="ru-RU" dirty="0" smtClean="0"/>
              <a:t>,        *        = </a:t>
            </a:r>
            <a:r>
              <a:rPr lang="en-US" dirty="0" smtClean="0"/>
              <a:t>q </a:t>
            </a:r>
            <a:r>
              <a:rPr lang="ru-RU" dirty="0" smtClean="0"/>
              <a:t>:</a:t>
            </a:r>
          </a:p>
          <a:p>
            <a:pPr marL="342900" indent="-342900"/>
            <a:r>
              <a:rPr lang="ru-RU" dirty="0"/>
              <a:t> </a:t>
            </a:r>
            <a:r>
              <a:rPr lang="ru-RU" dirty="0" smtClean="0"/>
              <a:t>а) Декарт                                    б) Пифагор                         в) Виет</a:t>
            </a:r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2636912"/>
            <a:ext cx="104775" cy="190500"/>
          </a:xfrm>
          <a:prstGeom prst="rect">
            <a:avLst/>
          </a:prstGeom>
          <a:noFill/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2564904"/>
            <a:ext cx="104775" cy="190500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3717032"/>
            <a:ext cx="72008" cy="130924"/>
          </a:xfrm>
          <a:prstGeom prst="rect">
            <a:avLst/>
          </a:prstGeom>
          <a:noFill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3645024"/>
            <a:ext cx="158418" cy="288032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1484784"/>
            <a:ext cx="104775" cy="190500"/>
          </a:xfrm>
          <a:prstGeom prst="rect">
            <a:avLst/>
          </a:prstGeom>
          <a:noFill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1484784"/>
            <a:ext cx="104775" cy="190500"/>
          </a:xfrm>
          <a:prstGeom prst="rect">
            <a:avLst/>
          </a:prstGeom>
          <a:noFill/>
        </p:spPr>
      </p:pic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4149080"/>
            <a:ext cx="214883" cy="286511"/>
          </a:xfrm>
          <a:prstGeom prst="rect">
            <a:avLst/>
          </a:prstGeom>
          <a:noFill/>
        </p:spPr>
      </p:pic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5805264"/>
            <a:ext cx="216024" cy="293369"/>
          </a:xfrm>
          <a:prstGeom prst="rect">
            <a:avLst/>
          </a:prstGeom>
          <a:noFill/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5805264"/>
            <a:ext cx="216024" cy="293369"/>
          </a:xfrm>
          <a:prstGeom prst="rect">
            <a:avLst/>
          </a:prstGeom>
          <a:noFill/>
        </p:spPr>
      </p:pic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5805264"/>
            <a:ext cx="205358" cy="293369"/>
          </a:xfrm>
          <a:prstGeom prst="rect">
            <a:avLst/>
          </a:prstGeom>
          <a:noFill/>
        </p:spPr>
      </p:pic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0493" name="Picture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5805264"/>
            <a:ext cx="201622" cy="288032"/>
          </a:xfrm>
          <a:prstGeom prst="rect">
            <a:avLst/>
          </a:prstGeom>
          <a:noFill/>
        </p:spPr>
      </p:pic>
      <p:pic>
        <p:nvPicPr>
          <p:cNvPr id="20495" name="Picture 15" descr="C:\Users\Дом\AppData\Local\Microsoft\Windows\Temporary Internet Files\Content.IE5\6CTGWMDH\algebra_app_icon___huge_1024_px_by_floodgrunt-d5veh1o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56376" y="332656"/>
            <a:ext cx="899592" cy="899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196752"/>
            <a:ext cx="7560840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000" b="1" i="1" dirty="0">
                <a:ln/>
                <a:solidFill>
                  <a:srgbClr val="FF0000"/>
                </a:solidFill>
              </a:rPr>
              <a:t>Проверка теста:</a:t>
            </a:r>
          </a:p>
          <a:p>
            <a:pPr algn="ctr"/>
            <a:r>
              <a:rPr lang="ru-RU" sz="4000" b="1" i="1" dirty="0">
                <a:ln/>
                <a:solidFill>
                  <a:srgbClr val="FF0000"/>
                </a:solidFill>
              </a:rPr>
              <a:t>1)б     2)а     3)в     4)в     5)в     6)в</a:t>
            </a:r>
          </a:p>
        </p:txBody>
      </p:sp>
      <p:pic>
        <p:nvPicPr>
          <p:cNvPr id="21506" name="Picture 2" descr="C:\Users\Дом\AppData\Local\Microsoft\Windows\Temporary Internet Files\Content.IE5\6CTGWMDH\geometria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924944"/>
            <a:ext cx="3303246" cy="3708276"/>
          </a:xfrm>
          <a:prstGeom prst="rect">
            <a:avLst/>
          </a:prstGeom>
          <a:noFill/>
        </p:spPr>
      </p:pic>
      <p:pic>
        <p:nvPicPr>
          <p:cNvPr id="4" name="Picture 8" descr="445378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357694"/>
            <a:ext cx="1285875" cy="1382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5400" dirty="0" smtClean="0">
                <a:solidFill>
                  <a:srgbClr val="A50021"/>
                </a:solidFill>
                <a:latin typeface="Monotype Corsiva" pitchFamily="66" charset="0"/>
              </a:rPr>
              <a:t>Работа с таблицей</a:t>
            </a:r>
          </a:p>
        </p:txBody>
      </p:sp>
      <p:sp>
        <p:nvSpPr>
          <p:cNvPr id="1130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457325"/>
            <a:ext cx="8713787" cy="5400675"/>
          </a:xfrm>
        </p:spPr>
        <p:txBody>
          <a:bodyPr/>
          <a:lstStyle/>
          <a:p>
            <a:pPr eaLnBrk="1" hangingPunct="1"/>
            <a:r>
              <a:rPr lang="ru-RU" sz="2100" dirty="0" smtClean="0"/>
              <a:t>   Найдем                    - корни квадратных уравнений.</a:t>
            </a:r>
          </a:p>
          <a:p>
            <a:pPr eaLnBrk="1" hangingPunct="1"/>
            <a:endParaRPr lang="ru-RU" sz="2100" dirty="0" smtClean="0"/>
          </a:p>
          <a:p>
            <a:pPr eaLnBrk="1" hangingPunct="1"/>
            <a:r>
              <a:rPr lang="ru-RU" sz="2100" dirty="0" smtClean="0"/>
              <a:t>   Если </a:t>
            </a:r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2268538" y="1412875"/>
          <a:ext cx="1296987" cy="460375"/>
        </p:xfrm>
        <a:graphic>
          <a:graphicData uri="http://schemas.openxmlformats.org/presentationml/2006/ole">
            <p:oleObj spid="_x0000_s56322" name="Формула" r:id="rId3" imgW="393480" imgH="215640" progId="Equation.3">
              <p:embed/>
            </p:oleObj>
          </a:graphicData>
        </a:graphic>
      </p:graphicFrame>
      <p:graphicFrame>
        <p:nvGraphicFramePr>
          <p:cNvPr id="11267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2532063" y="2181225"/>
          <a:ext cx="6072187" cy="458788"/>
        </p:xfrm>
        <a:graphic>
          <a:graphicData uri="http://schemas.openxmlformats.org/presentationml/2006/ole">
            <p:oleObj spid="_x0000_s56323" name="Формула" r:id="rId4" imgW="3098520" imgH="241200" progId="Equation.3">
              <p:embed/>
            </p:oleObj>
          </a:graphicData>
        </a:graphic>
      </p:graphicFrame>
      <p:sp>
        <p:nvSpPr>
          <p:cNvPr id="11306" name="Rectangle 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1268" name="Object 7"/>
          <p:cNvGraphicFramePr>
            <a:graphicFrameLocks noChangeAspect="1"/>
          </p:cNvGraphicFramePr>
          <p:nvPr/>
        </p:nvGraphicFramePr>
        <p:xfrm>
          <a:off x="827088" y="2565400"/>
          <a:ext cx="1966912" cy="850900"/>
        </p:xfrm>
        <a:graphic>
          <a:graphicData uri="http://schemas.openxmlformats.org/presentationml/2006/ole">
            <p:oleObj spid="_x0000_s56324" name="Формула" r:id="rId5" imgW="990170" imgH="431613" progId="Equation.3">
              <p:embed/>
            </p:oleObj>
          </a:graphicData>
        </a:graphic>
      </p:graphicFrame>
      <p:sp>
        <p:nvSpPr>
          <p:cNvPr id="11307" name="Rectangle 8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1269" name="Object 9"/>
          <p:cNvGraphicFramePr>
            <a:graphicFrameLocks noChangeAspect="1"/>
          </p:cNvGraphicFramePr>
          <p:nvPr/>
        </p:nvGraphicFramePr>
        <p:xfrm>
          <a:off x="3276600" y="2636838"/>
          <a:ext cx="2138363" cy="776287"/>
        </p:xfrm>
        <a:graphic>
          <a:graphicData uri="http://schemas.openxmlformats.org/presentationml/2006/ole">
            <p:oleObj spid="_x0000_s56325" name="Формула" r:id="rId6" imgW="1079032" imgH="393529" progId="Equation.3">
              <p:embed/>
            </p:oleObj>
          </a:graphicData>
        </a:graphic>
      </p:graphicFrame>
      <p:sp>
        <p:nvSpPr>
          <p:cNvPr id="11308" name="Rectangle 10"/>
          <p:cNvSpPr>
            <a:spLocks noChangeArrowheads="1"/>
          </p:cNvSpPr>
          <p:nvPr/>
        </p:nvSpPr>
        <p:spPr bwMode="auto">
          <a:xfrm>
            <a:off x="0" y="3213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1270" name="Object 11"/>
          <p:cNvGraphicFramePr>
            <a:graphicFrameLocks noChangeAspect="1"/>
          </p:cNvGraphicFramePr>
          <p:nvPr/>
        </p:nvGraphicFramePr>
        <p:xfrm>
          <a:off x="6372225" y="2636838"/>
          <a:ext cx="2195513" cy="776287"/>
        </p:xfrm>
        <a:graphic>
          <a:graphicData uri="http://schemas.openxmlformats.org/presentationml/2006/ole">
            <p:oleObj spid="_x0000_s56326" name="Формула" r:id="rId7" imgW="1104900" imgH="393700" progId="Equation.3">
              <p:embed/>
            </p:oleObj>
          </a:graphicData>
        </a:graphic>
      </p:graphicFrame>
      <p:graphicFrame>
        <p:nvGraphicFramePr>
          <p:cNvPr id="66700" name="Group 140"/>
          <p:cNvGraphicFramePr>
            <a:graphicFrameLocks noGrp="1"/>
          </p:cNvGraphicFramePr>
          <p:nvPr/>
        </p:nvGraphicFramePr>
        <p:xfrm>
          <a:off x="250825" y="3500438"/>
          <a:ext cx="8642350" cy="2778127"/>
        </p:xfrm>
        <a:graphic>
          <a:graphicData uri="http://schemas.openxmlformats.org/drawingml/2006/table">
            <a:tbl>
              <a:tblPr/>
              <a:tblGrid>
                <a:gridCol w="1944688"/>
                <a:gridCol w="647700"/>
                <a:gridCol w="649287"/>
                <a:gridCol w="647700"/>
                <a:gridCol w="1439863"/>
                <a:gridCol w="896937"/>
                <a:gridCol w="1171575"/>
                <a:gridCol w="1244600"/>
              </a:tblGrid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Уравнение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 = b</a:t>
                      </a:r>
                      <a:r>
                        <a:rPr kumimoji="0" lang="en-US" sz="1700" b="1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7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4ac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7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7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en-US" sz="1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en-US" sz="1700" b="1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+ 5</a:t>
                      </a:r>
                      <a:r>
                        <a:rPr kumimoji="0" lang="en-US" sz="1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 </a:t>
                      </a:r>
                      <a:r>
                        <a:rPr kumimoji="0" lang="ru-RU" sz="1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+ 4</a:t>
                      </a:r>
                      <a:r>
                        <a:rPr kumimoji="0" lang="en-US" sz="1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0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7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6x</a:t>
                      </a:r>
                      <a:r>
                        <a:rPr kumimoji="0" lang="en-US" sz="1700" b="1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kumimoji="0" lang="en-US" sz="1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= 0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7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4x</a:t>
                      </a:r>
                      <a:r>
                        <a:rPr kumimoji="0" lang="en-US" sz="1700" b="1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7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=  - 7 x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7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271" name="Object 83"/>
          <p:cNvGraphicFramePr>
            <a:graphicFrameLocks noChangeAspect="1"/>
          </p:cNvGraphicFramePr>
          <p:nvPr/>
        </p:nvGraphicFramePr>
        <p:xfrm>
          <a:off x="5651500" y="3644900"/>
          <a:ext cx="446088" cy="344488"/>
        </p:xfrm>
        <a:graphic>
          <a:graphicData uri="http://schemas.openxmlformats.org/presentationml/2006/ole">
            <p:oleObj spid="_x0000_s56327" name="Формула" r:id="rId8" imgW="279360" imgH="215640" progId="Equation.3">
              <p:embed/>
            </p:oleObj>
          </a:graphicData>
        </a:graphic>
      </p:graphicFrame>
      <p:graphicFrame>
        <p:nvGraphicFramePr>
          <p:cNvPr id="11272" name="Object 84"/>
          <p:cNvGraphicFramePr>
            <a:graphicFrameLocks noChangeAspect="1"/>
          </p:cNvGraphicFramePr>
          <p:nvPr/>
        </p:nvGraphicFramePr>
        <p:xfrm>
          <a:off x="6877050" y="3644900"/>
          <a:ext cx="242888" cy="344488"/>
        </p:xfrm>
        <a:graphic>
          <a:graphicData uri="http://schemas.openxmlformats.org/presentationml/2006/ole">
            <p:oleObj spid="_x0000_s56328" name="Формула" r:id="rId9" imgW="152280" imgH="215640" progId="Equation.3">
              <p:embed/>
            </p:oleObj>
          </a:graphicData>
        </a:graphic>
      </p:graphicFrame>
      <p:graphicFrame>
        <p:nvGraphicFramePr>
          <p:cNvPr id="11273" name="Object 85"/>
          <p:cNvGraphicFramePr>
            <a:graphicFrameLocks noChangeAspect="1"/>
          </p:cNvGraphicFramePr>
          <p:nvPr/>
        </p:nvGraphicFramePr>
        <p:xfrm>
          <a:off x="8101013" y="3644900"/>
          <a:ext cx="261937" cy="344488"/>
        </p:xfrm>
        <a:graphic>
          <a:graphicData uri="http://schemas.openxmlformats.org/presentationml/2006/ole">
            <p:oleObj spid="_x0000_s56329" name="Формула" r:id="rId10" imgW="164880" imgH="215640" progId="Equation.3">
              <p:embed/>
            </p:oleObj>
          </a:graphicData>
        </a:graphic>
      </p:graphicFrame>
      <p:graphicFrame>
        <p:nvGraphicFramePr>
          <p:cNvPr id="66674" name="Object 114"/>
          <p:cNvGraphicFramePr>
            <a:graphicFrameLocks noChangeAspect="1"/>
          </p:cNvGraphicFramePr>
          <p:nvPr/>
        </p:nvGraphicFramePr>
        <p:xfrm>
          <a:off x="395288" y="4581525"/>
          <a:ext cx="1655762" cy="334963"/>
        </p:xfrm>
        <a:graphic>
          <a:graphicData uri="http://schemas.openxmlformats.org/presentationml/2006/ole">
            <p:oleObj spid="_x0000_s56358" name="Формула" r:id="rId11" imgW="102852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5400" dirty="0" smtClean="0">
                <a:solidFill>
                  <a:srgbClr val="A50021"/>
                </a:solidFill>
                <a:latin typeface="Monotype Corsiva" pitchFamily="66" charset="0"/>
              </a:rPr>
              <a:t>Работа с таблицей</a:t>
            </a:r>
          </a:p>
        </p:txBody>
      </p:sp>
      <p:sp>
        <p:nvSpPr>
          <p:cNvPr id="1130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457325"/>
            <a:ext cx="8713787" cy="5400675"/>
          </a:xfrm>
        </p:spPr>
        <p:txBody>
          <a:bodyPr/>
          <a:lstStyle/>
          <a:p>
            <a:pPr eaLnBrk="1" hangingPunct="1"/>
            <a:r>
              <a:rPr lang="ru-RU" sz="2100" dirty="0" smtClean="0"/>
              <a:t>   Найдем                    - корни квадратных уравнений.</a:t>
            </a:r>
          </a:p>
          <a:p>
            <a:pPr eaLnBrk="1" hangingPunct="1"/>
            <a:endParaRPr lang="ru-RU" sz="2100" dirty="0" smtClean="0"/>
          </a:p>
          <a:p>
            <a:pPr eaLnBrk="1" hangingPunct="1"/>
            <a:r>
              <a:rPr lang="ru-RU" sz="2100" dirty="0" smtClean="0"/>
              <a:t>   Если </a:t>
            </a:r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2268538" y="1412875"/>
          <a:ext cx="1296987" cy="460375"/>
        </p:xfrm>
        <a:graphic>
          <a:graphicData uri="http://schemas.openxmlformats.org/presentationml/2006/ole">
            <p:oleObj spid="_x0000_s28674" name="Формула" r:id="rId3" imgW="393480" imgH="215640" progId="Equation.3">
              <p:embed/>
            </p:oleObj>
          </a:graphicData>
        </a:graphic>
      </p:graphicFrame>
      <p:graphicFrame>
        <p:nvGraphicFramePr>
          <p:cNvPr id="11267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2532063" y="2181225"/>
          <a:ext cx="6072187" cy="458788"/>
        </p:xfrm>
        <a:graphic>
          <a:graphicData uri="http://schemas.openxmlformats.org/presentationml/2006/ole">
            <p:oleObj spid="_x0000_s28675" name="Формула" r:id="rId4" imgW="3098520" imgH="241200" progId="Equation.3">
              <p:embed/>
            </p:oleObj>
          </a:graphicData>
        </a:graphic>
      </p:graphicFrame>
      <p:sp>
        <p:nvSpPr>
          <p:cNvPr id="11306" name="Rectangle 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1268" name="Object 7"/>
          <p:cNvGraphicFramePr>
            <a:graphicFrameLocks noChangeAspect="1"/>
          </p:cNvGraphicFramePr>
          <p:nvPr/>
        </p:nvGraphicFramePr>
        <p:xfrm>
          <a:off x="827088" y="2565400"/>
          <a:ext cx="1966912" cy="850900"/>
        </p:xfrm>
        <a:graphic>
          <a:graphicData uri="http://schemas.openxmlformats.org/presentationml/2006/ole">
            <p:oleObj spid="_x0000_s28676" name="Формула" r:id="rId5" imgW="990170" imgH="431613" progId="Equation.3">
              <p:embed/>
            </p:oleObj>
          </a:graphicData>
        </a:graphic>
      </p:graphicFrame>
      <p:sp>
        <p:nvSpPr>
          <p:cNvPr id="11307" name="Rectangle 8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1269" name="Object 9"/>
          <p:cNvGraphicFramePr>
            <a:graphicFrameLocks noChangeAspect="1"/>
          </p:cNvGraphicFramePr>
          <p:nvPr/>
        </p:nvGraphicFramePr>
        <p:xfrm>
          <a:off x="3276600" y="2636838"/>
          <a:ext cx="2138363" cy="776287"/>
        </p:xfrm>
        <a:graphic>
          <a:graphicData uri="http://schemas.openxmlformats.org/presentationml/2006/ole">
            <p:oleObj spid="_x0000_s28677" name="Формула" r:id="rId6" imgW="1079032" imgH="393529" progId="Equation.3">
              <p:embed/>
            </p:oleObj>
          </a:graphicData>
        </a:graphic>
      </p:graphicFrame>
      <p:sp>
        <p:nvSpPr>
          <p:cNvPr id="11308" name="Rectangle 10"/>
          <p:cNvSpPr>
            <a:spLocks noChangeArrowheads="1"/>
          </p:cNvSpPr>
          <p:nvPr/>
        </p:nvSpPr>
        <p:spPr bwMode="auto">
          <a:xfrm>
            <a:off x="0" y="3213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1270" name="Object 11"/>
          <p:cNvGraphicFramePr>
            <a:graphicFrameLocks noChangeAspect="1"/>
          </p:cNvGraphicFramePr>
          <p:nvPr/>
        </p:nvGraphicFramePr>
        <p:xfrm>
          <a:off x="6372225" y="2636838"/>
          <a:ext cx="2195513" cy="776287"/>
        </p:xfrm>
        <a:graphic>
          <a:graphicData uri="http://schemas.openxmlformats.org/presentationml/2006/ole">
            <p:oleObj spid="_x0000_s28678" name="Формула" r:id="rId7" imgW="1104900" imgH="393700" progId="Equation.3">
              <p:embed/>
            </p:oleObj>
          </a:graphicData>
        </a:graphic>
      </p:graphicFrame>
      <p:graphicFrame>
        <p:nvGraphicFramePr>
          <p:cNvPr id="66700" name="Group 140"/>
          <p:cNvGraphicFramePr>
            <a:graphicFrameLocks noGrp="1"/>
          </p:cNvGraphicFramePr>
          <p:nvPr/>
        </p:nvGraphicFramePr>
        <p:xfrm>
          <a:off x="250825" y="3500438"/>
          <a:ext cx="8642350" cy="2778127"/>
        </p:xfrm>
        <a:graphic>
          <a:graphicData uri="http://schemas.openxmlformats.org/drawingml/2006/table">
            <a:tbl>
              <a:tblPr/>
              <a:tblGrid>
                <a:gridCol w="1944688"/>
                <a:gridCol w="647700"/>
                <a:gridCol w="649287"/>
                <a:gridCol w="647700"/>
                <a:gridCol w="1439863"/>
                <a:gridCol w="896937"/>
                <a:gridCol w="1171575"/>
                <a:gridCol w="1244600"/>
              </a:tblGrid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Уравнение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 = b</a:t>
                      </a:r>
                      <a:r>
                        <a:rPr kumimoji="0" lang="en-US" sz="1700" b="1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7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4ac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7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7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en-US" sz="1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en-US" sz="1700" b="1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+ 5</a:t>
                      </a:r>
                      <a:r>
                        <a:rPr kumimoji="0" lang="en-US" sz="1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 </a:t>
                      </a:r>
                      <a:r>
                        <a:rPr kumimoji="0" lang="ru-RU" sz="1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+ 4</a:t>
                      </a:r>
                      <a:r>
                        <a:rPr kumimoji="0" lang="en-US" sz="1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0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7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7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7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7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7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7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7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7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- 2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7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7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7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7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7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6x</a:t>
                      </a:r>
                      <a:r>
                        <a:rPr kumimoji="0" lang="en-US" sz="1700" b="1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7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7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kumimoji="0" lang="en-US" sz="17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= 0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7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7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7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7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7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7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7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7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4x</a:t>
                      </a:r>
                      <a:r>
                        <a:rPr kumimoji="0" lang="en-US" sz="1700" b="1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7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=  - 7 x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7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7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7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7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7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7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7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7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271" name="Object 83"/>
          <p:cNvGraphicFramePr>
            <a:graphicFrameLocks noChangeAspect="1"/>
          </p:cNvGraphicFramePr>
          <p:nvPr/>
        </p:nvGraphicFramePr>
        <p:xfrm>
          <a:off x="5651500" y="3644900"/>
          <a:ext cx="446088" cy="344488"/>
        </p:xfrm>
        <a:graphic>
          <a:graphicData uri="http://schemas.openxmlformats.org/presentationml/2006/ole">
            <p:oleObj spid="_x0000_s28679" name="Формула" r:id="rId8" imgW="279360" imgH="215640" progId="Equation.3">
              <p:embed/>
            </p:oleObj>
          </a:graphicData>
        </a:graphic>
      </p:graphicFrame>
      <p:graphicFrame>
        <p:nvGraphicFramePr>
          <p:cNvPr id="11272" name="Object 84"/>
          <p:cNvGraphicFramePr>
            <a:graphicFrameLocks noChangeAspect="1"/>
          </p:cNvGraphicFramePr>
          <p:nvPr/>
        </p:nvGraphicFramePr>
        <p:xfrm>
          <a:off x="6877050" y="3644900"/>
          <a:ext cx="242888" cy="344488"/>
        </p:xfrm>
        <a:graphic>
          <a:graphicData uri="http://schemas.openxmlformats.org/presentationml/2006/ole">
            <p:oleObj spid="_x0000_s28680" name="Формула" r:id="rId9" imgW="152280" imgH="215640" progId="Equation.3">
              <p:embed/>
            </p:oleObj>
          </a:graphicData>
        </a:graphic>
      </p:graphicFrame>
      <p:graphicFrame>
        <p:nvGraphicFramePr>
          <p:cNvPr id="11273" name="Object 85"/>
          <p:cNvGraphicFramePr>
            <a:graphicFrameLocks noChangeAspect="1"/>
          </p:cNvGraphicFramePr>
          <p:nvPr/>
        </p:nvGraphicFramePr>
        <p:xfrm>
          <a:off x="8101013" y="3644900"/>
          <a:ext cx="261937" cy="344488"/>
        </p:xfrm>
        <a:graphic>
          <a:graphicData uri="http://schemas.openxmlformats.org/presentationml/2006/ole">
            <p:oleObj spid="_x0000_s28681" name="Формула" r:id="rId10" imgW="164880" imgH="215640" progId="Equation.3">
              <p:embed/>
            </p:oleObj>
          </a:graphicData>
        </a:graphic>
      </p:graphicFrame>
      <p:graphicFrame>
        <p:nvGraphicFramePr>
          <p:cNvPr id="66646" name="Object 86"/>
          <p:cNvGraphicFramePr>
            <a:graphicFrameLocks noChangeAspect="1"/>
          </p:cNvGraphicFramePr>
          <p:nvPr/>
        </p:nvGraphicFramePr>
        <p:xfrm>
          <a:off x="3025775" y="4210050"/>
          <a:ext cx="304800" cy="311150"/>
        </p:xfrm>
        <a:graphic>
          <a:graphicData uri="http://schemas.openxmlformats.org/presentationml/2006/ole">
            <p:oleObj spid="_x0000_s28682" name="Формула" r:id="rId11" imgW="114120" imgH="177480" progId="Equation.3">
              <p:embed/>
            </p:oleObj>
          </a:graphicData>
        </a:graphic>
      </p:graphicFrame>
      <p:graphicFrame>
        <p:nvGraphicFramePr>
          <p:cNvPr id="66647" name="Object 87"/>
          <p:cNvGraphicFramePr>
            <a:graphicFrameLocks noChangeAspect="1"/>
          </p:cNvGraphicFramePr>
          <p:nvPr/>
        </p:nvGraphicFramePr>
        <p:xfrm>
          <a:off x="2484438" y="4221163"/>
          <a:ext cx="238125" cy="288925"/>
        </p:xfrm>
        <a:graphic>
          <a:graphicData uri="http://schemas.openxmlformats.org/presentationml/2006/ole">
            <p:oleObj spid="_x0000_s28683" name="Формула" r:id="rId12" imgW="88560" imgH="164880" progId="Equation.3">
              <p:embed/>
            </p:oleObj>
          </a:graphicData>
        </a:graphic>
      </p:graphicFrame>
      <p:graphicFrame>
        <p:nvGraphicFramePr>
          <p:cNvPr id="66648" name="Object 88"/>
          <p:cNvGraphicFramePr>
            <a:graphicFrameLocks noChangeAspect="1"/>
          </p:cNvGraphicFramePr>
          <p:nvPr/>
        </p:nvGraphicFramePr>
        <p:xfrm>
          <a:off x="3692525" y="4232275"/>
          <a:ext cx="338138" cy="288925"/>
        </p:xfrm>
        <a:graphic>
          <a:graphicData uri="http://schemas.openxmlformats.org/presentationml/2006/ole">
            <p:oleObj spid="_x0000_s28684" name="Формула" r:id="rId13" imgW="126720" imgH="164880" progId="Equation.3">
              <p:embed/>
            </p:oleObj>
          </a:graphicData>
        </a:graphic>
      </p:graphicFrame>
      <p:graphicFrame>
        <p:nvGraphicFramePr>
          <p:cNvPr id="66649" name="Object 89"/>
          <p:cNvGraphicFramePr>
            <a:graphicFrameLocks noChangeAspect="1"/>
          </p:cNvGraphicFramePr>
          <p:nvPr/>
        </p:nvGraphicFramePr>
        <p:xfrm>
          <a:off x="4732338" y="4210050"/>
          <a:ext cx="304800" cy="311150"/>
        </p:xfrm>
        <a:graphic>
          <a:graphicData uri="http://schemas.openxmlformats.org/presentationml/2006/ole">
            <p:oleObj spid="_x0000_s28685" name="Формула" r:id="rId14" imgW="114120" imgH="177480" progId="Equation.3">
              <p:embed/>
            </p:oleObj>
          </a:graphicData>
        </a:graphic>
      </p:graphicFrame>
      <p:graphicFrame>
        <p:nvGraphicFramePr>
          <p:cNvPr id="66650" name="Object 90"/>
          <p:cNvGraphicFramePr>
            <a:graphicFrameLocks noChangeAspect="1"/>
          </p:cNvGraphicFramePr>
          <p:nvPr/>
        </p:nvGraphicFramePr>
        <p:xfrm>
          <a:off x="5940425" y="4221163"/>
          <a:ext cx="304800" cy="311150"/>
        </p:xfrm>
        <a:graphic>
          <a:graphicData uri="http://schemas.openxmlformats.org/presentationml/2006/ole">
            <p:oleObj spid="_x0000_s28686" name="Формула" r:id="rId15" imgW="114120" imgH="177480" progId="Equation.3">
              <p:embed/>
            </p:oleObj>
          </a:graphicData>
        </a:graphic>
      </p:graphicFrame>
      <p:graphicFrame>
        <p:nvGraphicFramePr>
          <p:cNvPr id="66651" name="Object 91"/>
          <p:cNvGraphicFramePr>
            <a:graphicFrameLocks noChangeAspect="1"/>
          </p:cNvGraphicFramePr>
          <p:nvPr/>
        </p:nvGraphicFramePr>
        <p:xfrm>
          <a:off x="6829425" y="4232275"/>
          <a:ext cx="542925" cy="288925"/>
        </p:xfrm>
        <a:graphic>
          <a:graphicData uri="http://schemas.openxmlformats.org/presentationml/2006/ole">
            <p:oleObj spid="_x0000_s28687" name="Формула" r:id="rId16" imgW="203040" imgH="164880" progId="Equation.3">
              <p:embed/>
            </p:oleObj>
          </a:graphicData>
        </a:graphic>
      </p:graphicFrame>
      <p:graphicFrame>
        <p:nvGraphicFramePr>
          <p:cNvPr id="66652" name="Object 92"/>
          <p:cNvGraphicFramePr>
            <a:graphicFrameLocks noChangeAspect="1"/>
          </p:cNvGraphicFramePr>
          <p:nvPr/>
        </p:nvGraphicFramePr>
        <p:xfrm>
          <a:off x="7994650" y="4221163"/>
          <a:ext cx="611188" cy="288925"/>
        </p:xfrm>
        <a:graphic>
          <a:graphicData uri="http://schemas.openxmlformats.org/presentationml/2006/ole">
            <p:oleObj spid="_x0000_s28688" name="Формула" r:id="rId17" imgW="228600" imgH="164880" progId="Equation.3">
              <p:embed/>
            </p:oleObj>
          </a:graphicData>
        </a:graphic>
      </p:graphicFrame>
      <p:graphicFrame>
        <p:nvGraphicFramePr>
          <p:cNvPr id="66653" name="Object 93"/>
          <p:cNvGraphicFramePr>
            <a:graphicFrameLocks noChangeAspect="1"/>
          </p:cNvGraphicFramePr>
          <p:nvPr/>
        </p:nvGraphicFramePr>
        <p:xfrm>
          <a:off x="4716463" y="4581525"/>
          <a:ext cx="541337" cy="311150"/>
        </p:xfrm>
        <a:graphic>
          <a:graphicData uri="http://schemas.openxmlformats.org/presentationml/2006/ole">
            <p:oleObj spid="_x0000_s28689" name="Формула" r:id="rId18" imgW="203040" imgH="177480" progId="Equation.3">
              <p:embed/>
            </p:oleObj>
          </a:graphicData>
        </a:graphic>
      </p:graphicFrame>
      <p:graphicFrame>
        <p:nvGraphicFramePr>
          <p:cNvPr id="66654" name="Object 94"/>
          <p:cNvGraphicFramePr>
            <a:graphicFrameLocks noChangeAspect="1"/>
          </p:cNvGraphicFramePr>
          <p:nvPr/>
        </p:nvGraphicFramePr>
        <p:xfrm>
          <a:off x="5940425" y="4581525"/>
          <a:ext cx="304800" cy="311150"/>
        </p:xfrm>
        <a:graphic>
          <a:graphicData uri="http://schemas.openxmlformats.org/presentationml/2006/ole">
            <p:oleObj spid="_x0000_s28690" name="Формула" r:id="rId19" imgW="114120" imgH="177480" progId="Equation.3">
              <p:embed/>
            </p:oleObj>
          </a:graphicData>
        </a:graphic>
      </p:graphicFrame>
      <p:graphicFrame>
        <p:nvGraphicFramePr>
          <p:cNvPr id="66655" name="Object 95"/>
          <p:cNvGraphicFramePr>
            <a:graphicFrameLocks noChangeAspect="1"/>
          </p:cNvGraphicFramePr>
          <p:nvPr/>
        </p:nvGraphicFramePr>
        <p:xfrm>
          <a:off x="6804025" y="4581525"/>
          <a:ext cx="542925" cy="288925"/>
        </p:xfrm>
        <a:graphic>
          <a:graphicData uri="http://schemas.openxmlformats.org/presentationml/2006/ole">
            <p:oleObj spid="_x0000_s28691" name="Формула" r:id="rId20" imgW="203040" imgH="164880" progId="Equation.3">
              <p:embed/>
            </p:oleObj>
          </a:graphicData>
        </a:graphic>
      </p:graphicFrame>
      <p:graphicFrame>
        <p:nvGraphicFramePr>
          <p:cNvPr id="66656" name="Object 96"/>
          <p:cNvGraphicFramePr>
            <a:graphicFrameLocks noChangeAspect="1"/>
          </p:cNvGraphicFramePr>
          <p:nvPr/>
        </p:nvGraphicFramePr>
        <p:xfrm>
          <a:off x="8061325" y="4548188"/>
          <a:ext cx="542925" cy="355600"/>
        </p:xfrm>
        <a:graphic>
          <a:graphicData uri="http://schemas.openxmlformats.org/presentationml/2006/ole">
            <p:oleObj spid="_x0000_s28692" name="Формула" r:id="rId21" imgW="203040" imgH="203040" progId="Equation.3">
              <p:embed/>
            </p:oleObj>
          </a:graphicData>
        </a:graphic>
      </p:graphicFrame>
      <p:graphicFrame>
        <p:nvGraphicFramePr>
          <p:cNvPr id="66657" name="Object 97"/>
          <p:cNvGraphicFramePr>
            <a:graphicFrameLocks noChangeAspect="1"/>
          </p:cNvGraphicFramePr>
          <p:nvPr/>
        </p:nvGraphicFramePr>
        <p:xfrm>
          <a:off x="2411413" y="5013325"/>
          <a:ext cx="339725" cy="311150"/>
        </p:xfrm>
        <a:graphic>
          <a:graphicData uri="http://schemas.openxmlformats.org/presentationml/2006/ole">
            <p:oleObj spid="_x0000_s28693" name="Формула" r:id="rId22" imgW="126720" imgH="177480" progId="Equation.3">
              <p:embed/>
            </p:oleObj>
          </a:graphicData>
        </a:graphic>
      </p:graphicFrame>
      <p:graphicFrame>
        <p:nvGraphicFramePr>
          <p:cNvPr id="66658" name="Object 98"/>
          <p:cNvGraphicFramePr>
            <a:graphicFrameLocks noChangeAspect="1"/>
          </p:cNvGraphicFramePr>
          <p:nvPr/>
        </p:nvGraphicFramePr>
        <p:xfrm>
          <a:off x="3043238" y="5013325"/>
          <a:ext cx="338137" cy="311150"/>
        </p:xfrm>
        <a:graphic>
          <a:graphicData uri="http://schemas.openxmlformats.org/presentationml/2006/ole">
            <p:oleObj spid="_x0000_s28694" name="Формула" r:id="rId23" imgW="126720" imgH="177480" progId="Equation.3">
              <p:embed/>
            </p:oleObj>
          </a:graphicData>
        </a:graphic>
      </p:graphicFrame>
      <p:graphicFrame>
        <p:nvGraphicFramePr>
          <p:cNvPr id="66659" name="Object 99"/>
          <p:cNvGraphicFramePr>
            <a:graphicFrameLocks noChangeAspect="1"/>
          </p:cNvGraphicFramePr>
          <p:nvPr/>
        </p:nvGraphicFramePr>
        <p:xfrm>
          <a:off x="3724275" y="5002213"/>
          <a:ext cx="304800" cy="311150"/>
        </p:xfrm>
        <a:graphic>
          <a:graphicData uri="http://schemas.openxmlformats.org/presentationml/2006/ole">
            <p:oleObj spid="_x0000_s28695" name="Формула" r:id="rId24" imgW="114120" imgH="177480" progId="Equation.3">
              <p:embed/>
            </p:oleObj>
          </a:graphicData>
        </a:graphic>
      </p:graphicFrame>
      <p:graphicFrame>
        <p:nvGraphicFramePr>
          <p:cNvPr id="66660" name="Object 100"/>
          <p:cNvGraphicFramePr>
            <a:graphicFrameLocks noChangeAspect="1"/>
          </p:cNvGraphicFramePr>
          <p:nvPr/>
        </p:nvGraphicFramePr>
        <p:xfrm>
          <a:off x="4581525" y="5013325"/>
          <a:ext cx="811213" cy="311150"/>
        </p:xfrm>
        <a:graphic>
          <a:graphicData uri="http://schemas.openxmlformats.org/presentationml/2006/ole">
            <p:oleObj spid="_x0000_s28696" name="Формула" r:id="rId25" imgW="304560" imgH="177480" progId="Equation.3">
              <p:embed/>
            </p:oleObj>
          </a:graphicData>
        </a:graphic>
      </p:graphicFrame>
      <p:graphicFrame>
        <p:nvGraphicFramePr>
          <p:cNvPr id="66661" name="Object 101"/>
          <p:cNvGraphicFramePr>
            <a:graphicFrameLocks noChangeAspect="1"/>
          </p:cNvGraphicFramePr>
          <p:nvPr/>
        </p:nvGraphicFramePr>
        <p:xfrm>
          <a:off x="5924550" y="5102225"/>
          <a:ext cx="338138" cy="133350"/>
        </p:xfrm>
        <a:graphic>
          <a:graphicData uri="http://schemas.openxmlformats.org/presentationml/2006/ole">
            <p:oleObj spid="_x0000_s28697" name="Формула" r:id="rId26" imgW="126720" imgH="75960" progId="Equation.3">
              <p:embed/>
            </p:oleObj>
          </a:graphicData>
        </a:graphic>
      </p:graphicFrame>
      <p:graphicFrame>
        <p:nvGraphicFramePr>
          <p:cNvPr id="66662" name="Object 102"/>
          <p:cNvGraphicFramePr>
            <a:graphicFrameLocks noChangeAspect="1"/>
          </p:cNvGraphicFramePr>
          <p:nvPr/>
        </p:nvGraphicFramePr>
        <p:xfrm>
          <a:off x="6948488" y="5084763"/>
          <a:ext cx="338137" cy="133350"/>
        </p:xfrm>
        <a:graphic>
          <a:graphicData uri="http://schemas.openxmlformats.org/presentationml/2006/ole">
            <p:oleObj spid="_x0000_s28698" name="Формула" r:id="rId27" imgW="126720" imgH="75960" progId="Equation.3">
              <p:embed/>
            </p:oleObj>
          </a:graphicData>
        </a:graphic>
      </p:graphicFrame>
      <p:graphicFrame>
        <p:nvGraphicFramePr>
          <p:cNvPr id="66663" name="Object 103"/>
          <p:cNvGraphicFramePr>
            <a:graphicFrameLocks noChangeAspect="1"/>
          </p:cNvGraphicFramePr>
          <p:nvPr/>
        </p:nvGraphicFramePr>
        <p:xfrm>
          <a:off x="8101013" y="5084763"/>
          <a:ext cx="338137" cy="133350"/>
        </p:xfrm>
        <a:graphic>
          <a:graphicData uri="http://schemas.openxmlformats.org/presentationml/2006/ole">
            <p:oleObj spid="_x0000_s28699" name="Формула" r:id="rId28" imgW="126720" imgH="75960" progId="Equation.3">
              <p:embed/>
            </p:oleObj>
          </a:graphicData>
        </a:graphic>
      </p:graphicFrame>
      <p:graphicFrame>
        <p:nvGraphicFramePr>
          <p:cNvPr id="66664" name="Object 104"/>
          <p:cNvGraphicFramePr>
            <a:graphicFrameLocks noChangeAspect="1"/>
          </p:cNvGraphicFramePr>
          <p:nvPr/>
        </p:nvGraphicFramePr>
        <p:xfrm>
          <a:off x="2411413" y="5456238"/>
          <a:ext cx="339725" cy="288925"/>
        </p:xfrm>
        <a:graphic>
          <a:graphicData uri="http://schemas.openxmlformats.org/presentationml/2006/ole">
            <p:oleObj spid="_x0000_s28700" name="Формула" r:id="rId29" imgW="126720" imgH="164880" progId="Equation.3">
              <p:embed/>
            </p:oleObj>
          </a:graphicData>
        </a:graphic>
      </p:graphicFrame>
      <p:graphicFrame>
        <p:nvGraphicFramePr>
          <p:cNvPr id="66665" name="Object 105"/>
          <p:cNvGraphicFramePr>
            <a:graphicFrameLocks noChangeAspect="1"/>
          </p:cNvGraphicFramePr>
          <p:nvPr/>
        </p:nvGraphicFramePr>
        <p:xfrm>
          <a:off x="3059113" y="5445125"/>
          <a:ext cx="338137" cy="311150"/>
        </p:xfrm>
        <a:graphic>
          <a:graphicData uri="http://schemas.openxmlformats.org/presentationml/2006/ole">
            <p:oleObj spid="_x0000_s28701" name="Формула" r:id="rId30" imgW="126720" imgH="177480" progId="Equation.3">
              <p:embed/>
            </p:oleObj>
          </a:graphicData>
        </a:graphic>
      </p:graphicFrame>
      <p:graphicFrame>
        <p:nvGraphicFramePr>
          <p:cNvPr id="66666" name="Object 106"/>
          <p:cNvGraphicFramePr>
            <a:graphicFrameLocks noChangeAspect="1"/>
          </p:cNvGraphicFramePr>
          <p:nvPr/>
        </p:nvGraphicFramePr>
        <p:xfrm>
          <a:off x="3708400" y="5445125"/>
          <a:ext cx="338138" cy="311150"/>
        </p:xfrm>
        <a:graphic>
          <a:graphicData uri="http://schemas.openxmlformats.org/presentationml/2006/ole">
            <p:oleObj spid="_x0000_s28702" name="Формула" r:id="rId31" imgW="126720" imgH="177480" progId="Equation.3">
              <p:embed/>
            </p:oleObj>
          </a:graphicData>
        </a:graphic>
      </p:graphicFrame>
      <p:graphicFrame>
        <p:nvGraphicFramePr>
          <p:cNvPr id="66667" name="Object 107"/>
          <p:cNvGraphicFramePr>
            <a:graphicFrameLocks noChangeAspect="1"/>
          </p:cNvGraphicFramePr>
          <p:nvPr/>
        </p:nvGraphicFramePr>
        <p:xfrm>
          <a:off x="4706938" y="5445125"/>
          <a:ext cx="541337" cy="311150"/>
        </p:xfrm>
        <a:graphic>
          <a:graphicData uri="http://schemas.openxmlformats.org/presentationml/2006/ole">
            <p:oleObj spid="_x0000_s28703" name="Формула" r:id="rId32" imgW="203040" imgH="177480" progId="Equation.3">
              <p:embed/>
            </p:oleObj>
          </a:graphicData>
        </a:graphic>
      </p:graphicFrame>
      <p:graphicFrame>
        <p:nvGraphicFramePr>
          <p:cNvPr id="66668" name="Object 108"/>
          <p:cNvGraphicFramePr>
            <a:graphicFrameLocks noChangeAspect="1"/>
          </p:cNvGraphicFramePr>
          <p:nvPr/>
        </p:nvGraphicFramePr>
        <p:xfrm>
          <a:off x="5897563" y="5445125"/>
          <a:ext cx="338137" cy="311150"/>
        </p:xfrm>
        <a:graphic>
          <a:graphicData uri="http://schemas.openxmlformats.org/presentationml/2006/ole">
            <p:oleObj spid="_x0000_s28704" name="Формула" r:id="rId33" imgW="126720" imgH="177480" progId="Equation.3">
              <p:embed/>
            </p:oleObj>
          </a:graphicData>
        </a:graphic>
      </p:graphicFrame>
      <p:graphicFrame>
        <p:nvGraphicFramePr>
          <p:cNvPr id="66669" name="Object 109"/>
          <p:cNvGraphicFramePr>
            <a:graphicFrameLocks noChangeAspect="1"/>
          </p:cNvGraphicFramePr>
          <p:nvPr/>
        </p:nvGraphicFramePr>
        <p:xfrm>
          <a:off x="7019925" y="5445125"/>
          <a:ext cx="338138" cy="311150"/>
        </p:xfrm>
        <a:graphic>
          <a:graphicData uri="http://schemas.openxmlformats.org/presentationml/2006/ole">
            <p:oleObj spid="_x0000_s28705" name="Формула" r:id="rId34" imgW="126720" imgH="177480" progId="Equation.3">
              <p:embed/>
            </p:oleObj>
          </a:graphicData>
        </a:graphic>
      </p:graphicFrame>
      <p:graphicFrame>
        <p:nvGraphicFramePr>
          <p:cNvPr id="66670" name="Object 110"/>
          <p:cNvGraphicFramePr>
            <a:graphicFrameLocks noChangeAspect="1"/>
          </p:cNvGraphicFramePr>
          <p:nvPr/>
        </p:nvGraphicFramePr>
        <p:xfrm>
          <a:off x="7847013" y="5445125"/>
          <a:ext cx="1052512" cy="355600"/>
        </p:xfrm>
        <a:graphic>
          <a:graphicData uri="http://schemas.openxmlformats.org/presentationml/2006/ole">
            <p:oleObj spid="_x0000_s28706" name="Формула" r:id="rId35" imgW="393480" imgH="203040" progId="Equation.3">
              <p:embed/>
            </p:oleObj>
          </a:graphicData>
        </a:graphic>
      </p:graphicFrame>
      <p:graphicFrame>
        <p:nvGraphicFramePr>
          <p:cNvPr id="66674" name="Object 114"/>
          <p:cNvGraphicFramePr>
            <a:graphicFrameLocks noChangeAspect="1"/>
          </p:cNvGraphicFramePr>
          <p:nvPr/>
        </p:nvGraphicFramePr>
        <p:xfrm>
          <a:off x="395288" y="4581525"/>
          <a:ext cx="1655762" cy="334963"/>
        </p:xfrm>
        <a:graphic>
          <a:graphicData uri="http://schemas.openxmlformats.org/presentationml/2006/ole">
            <p:oleObj spid="_x0000_s28710" name="Формула" r:id="rId36" imgW="102852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6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6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6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6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6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6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6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6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6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6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6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6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6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6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6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6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6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6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6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6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6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6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6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6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6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6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6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6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6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6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6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6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6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6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6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6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6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6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6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6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6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6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6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6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Рисунок 5" descr="D:\моя воспитательная работа на 2009-2010 год\готовые мероприятия на 2009-2010 год\готовая неделя математики моя\для недели математики 2012\math02.jpg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44" y="857232"/>
            <a:ext cx="8599487" cy="3095625"/>
          </a:xfrm>
          <a:noFill/>
        </p:spPr>
      </p:pic>
      <p:sp>
        <p:nvSpPr>
          <p:cNvPr id="5" name="Улыбающееся лицо 4">
            <a:hlinkClick r:id="rId3" action="ppaction://hlinksldjump"/>
          </p:cNvPr>
          <p:cNvSpPr/>
          <p:nvPr/>
        </p:nvSpPr>
        <p:spPr>
          <a:xfrm>
            <a:off x="8358188" y="5929313"/>
            <a:ext cx="500062" cy="50006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57158" y="3929066"/>
            <a:ext cx="2651125" cy="2481263"/>
            <a:chOff x="1021" y="1897"/>
            <a:chExt cx="1060" cy="1009"/>
          </a:xfrm>
        </p:grpSpPr>
        <p:sp>
          <p:nvSpPr>
            <p:cNvPr id="6" name="Oval 13"/>
            <p:cNvSpPr>
              <a:spLocks noChangeArrowheads="1"/>
            </p:cNvSpPr>
            <p:nvPr/>
          </p:nvSpPr>
          <p:spPr bwMode="auto">
            <a:xfrm>
              <a:off x="1021" y="1897"/>
              <a:ext cx="1060" cy="1009"/>
            </a:xfrm>
            <a:prstGeom prst="star32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31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7" name="Picture 14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143" y="1990"/>
              <a:ext cx="823" cy="837"/>
            </a:xfrm>
            <a:prstGeom prst="star32">
              <a:avLst>
                <a:gd name="adj" fmla="val 685510"/>
              </a:avLst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Рисунок 6" descr="D:\моя воспитательная работа на 2009-2010 год\готовые мероприятия на 2009-2010 год\готовая неделя математики моя\для недели математики 2012\math08.jpg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44" y="1214422"/>
            <a:ext cx="8602663" cy="3097213"/>
          </a:xfrm>
          <a:noFill/>
        </p:spPr>
      </p:pic>
      <p:sp>
        <p:nvSpPr>
          <p:cNvPr id="5" name="Улыбающееся лицо 4">
            <a:hlinkClick r:id="rId3" action="ppaction://hlinksldjump"/>
          </p:cNvPr>
          <p:cNvSpPr/>
          <p:nvPr/>
        </p:nvSpPr>
        <p:spPr>
          <a:xfrm>
            <a:off x="8358188" y="5929313"/>
            <a:ext cx="500062" cy="50006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643306" y="4357694"/>
            <a:ext cx="2286000" cy="2360613"/>
            <a:chOff x="374" y="1701"/>
            <a:chExt cx="1248" cy="1138"/>
          </a:xfrm>
        </p:grpSpPr>
        <p:sp>
          <p:nvSpPr>
            <p:cNvPr id="6" name="Oval 16"/>
            <p:cNvSpPr>
              <a:spLocks noChangeArrowheads="1"/>
            </p:cNvSpPr>
            <p:nvPr/>
          </p:nvSpPr>
          <p:spPr bwMode="auto">
            <a:xfrm>
              <a:off x="374" y="1701"/>
              <a:ext cx="1248" cy="1082"/>
            </a:xfrm>
            <a:prstGeom prst="star32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1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7" name="Picture 17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374" y="1737"/>
              <a:ext cx="1248" cy="110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лыбающееся лицо 4">
            <a:hlinkClick r:id="rId2" action="ppaction://hlinksldjump"/>
          </p:cNvPr>
          <p:cNvSpPr/>
          <p:nvPr/>
        </p:nvSpPr>
        <p:spPr>
          <a:xfrm>
            <a:off x="8358188" y="5929313"/>
            <a:ext cx="500062" cy="50006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3714744" y="4286256"/>
            <a:ext cx="2209800" cy="2286000"/>
            <a:chOff x="1248" y="1584"/>
            <a:chExt cx="1437" cy="1463"/>
          </a:xfrm>
        </p:grpSpPr>
        <p:sp>
          <p:nvSpPr>
            <p:cNvPr id="6" name="Oval 10"/>
            <p:cNvSpPr>
              <a:spLocks noChangeArrowheads="1"/>
            </p:cNvSpPr>
            <p:nvPr/>
          </p:nvSpPr>
          <p:spPr bwMode="auto">
            <a:xfrm>
              <a:off x="1248" y="1584"/>
              <a:ext cx="1437" cy="1414"/>
            </a:xfrm>
            <a:prstGeom prst="star32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CC33"/>
                </a:gs>
              </a:gsLst>
              <a:path path="shape">
                <a:fillToRect l="50000" t="50000" r="50000" b="50000"/>
              </a:path>
            </a:gradFill>
            <a:ln w="31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7" name="Picture 11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1294" y="1663"/>
              <a:ext cx="1390" cy="138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57346" name="Picture 2" descr="http://semenova-klass.moy.su/_si/0/599150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642918"/>
            <a:ext cx="8072494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571480"/>
            <a:ext cx="835821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Перед началом экзамена. Преподаватель:</a:t>
            </a:r>
          </a:p>
          <a:p>
            <a:r>
              <a:rPr lang="ru-RU" sz="4000" dirty="0" smtClean="0"/>
              <a:t>– Вы не волнуйтесь, положительную оценку все получат. </a:t>
            </a:r>
          </a:p>
          <a:p>
            <a:r>
              <a:rPr lang="ru-RU" sz="4000" dirty="0" smtClean="0"/>
              <a:t> Студент:</a:t>
            </a:r>
          </a:p>
          <a:p>
            <a:r>
              <a:rPr lang="ru-RU" sz="4000" dirty="0" smtClean="0"/>
              <a:t>– А положительная – это какая?</a:t>
            </a:r>
          </a:p>
          <a:p>
            <a:r>
              <a:rPr lang="ru-RU" sz="4000" dirty="0" smtClean="0"/>
              <a:t>Преподаватель:</a:t>
            </a:r>
            <a:br>
              <a:rPr lang="ru-RU" sz="4000" dirty="0" smtClean="0"/>
            </a:br>
            <a:r>
              <a:rPr lang="ru-RU" sz="4000" dirty="0" smtClean="0"/>
              <a:t>– Больше нуля!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900igr.net/up/datas/118232/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21446"/>
            <a:ext cx="8715404" cy="6536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ds03.infourok.ru/uploads/ex/06f2/0005fa61-d4b1e1ca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1480"/>
            <a:ext cx="8229600" cy="4389120"/>
          </a:xfrm>
        </p:spPr>
        <p:txBody>
          <a:bodyPr/>
          <a:lstStyle/>
          <a:p>
            <a:r>
              <a:rPr lang="ru-RU" b="1" dirty="0" smtClean="0"/>
              <a:t>Цели: </a:t>
            </a:r>
            <a:endParaRPr lang="ru-RU" dirty="0" smtClean="0"/>
          </a:p>
          <a:p>
            <a:r>
              <a:rPr lang="ru-RU" dirty="0" smtClean="0"/>
              <a:t>1) </a:t>
            </a:r>
            <a:r>
              <a:rPr lang="ru-RU" b="1" dirty="0" smtClean="0"/>
              <a:t>Образовательная:</a:t>
            </a:r>
            <a:r>
              <a:rPr lang="ru-RU" dirty="0" smtClean="0"/>
              <a:t>  отработать и закрепить умения и навыки решения  квадратных уравнений.</a:t>
            </a:r>
          </a:p>
          <a:p>
            <a:r>
              <a:rPr lang="ru-RU" dirty="0" smtClean="0"/>
              <a:t>2) </a:t>
            </a:r>
            <a:r>
              <a:rPr lang="ru-RU" b="1" dirty="0" smtClean="0"/>
              <a:t>Развивающая:</a:t>
            </a:r>
            <a:r>
              <a:rPr lang="ru-RU" dirty="0" smtClean="0"/>
              <a:t> развитие мыслительной деятельности, внимания; развивать интерес к предмету; формировать потребность к приобретению знаний.</a:t>
            </a:r>
          </a:p>
          <a:p>
            <a:r>
              <a:rPr lang="ru-RU" dirty="0" smtClean="0"/>
              <a:t>3) </a:t>
            </a:r>
            <a:r>
              <a:rPr lang="ru-RU" b="1" dirty="0" smtClean="0"/>
              <a:t>Воспитательная:</a:t>
            </a:r>
            <a:r>
              <a:rPr lang="ru-RU" dirty="0" smtClean="0"/>
              <a:t> воспитывать у учащихся трудолюбие, взаимоуважение;   чувство ответственности, творчества. 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30975" y="5450618"/>
            <a:ext cx="2713025" cy="140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Дом\Desktop\09217361.jpg"/>
          <p:cNvPicPr>
            <a:picLocks noChangeAspect="1" noChangeArrowheads="1"/>
          </p:cNvPicPr>
          <p:nvPr/>
        </p:nvPicPr>
        <p:blipFill>
          <a:blip r:embed="rId3" cstate="print"/>
          <a:srcRect b="4091"/>
          <a:stretch>
            <a:fillRect/>
          </a:stretch>
        </p:blipFill>
        <p:spPr bwMode="auto">
          <a:xfrm>
            <a:off x="0" y="4857760"/>
            <a:ext cx="4044596" cy="21431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aliexpressi.ru/images/aliexpressi/2017/07/cue5bpxxgaaxav3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643050"/>
            <a:ext cx="7858148" cy="44202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28662" y="142852"/>
            <a:ext cx="6929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Monotype Corsiva" panose="03010101010201010101" pitchFamily="66" charset="0"/>
              </a:rPr>
              <a:t>Квадратные уравнения</a:t>
            </a:r>
          </a:p>
          <a:p>
            <a:pPr algn="ctr"/>
            <a:r>
              <a:rPr lang="ru-RU" sz="48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Monotype Corsiva" panose="03010101010201010101" pitchFamily="66" charset="0"/>
              </a:rPr>
              <a:t>(триггер)</a:t>
            </a:r>
            <a:endParaRPr lang="ru-RU" sz="4800" dirty="0">
              <a:ln>
                <a:solidFill>
                  <a:srgbClr val="FF0000"/>
                </a:solidFill>
              </a:ln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Круглая лента лицом вниз 4"/>
          <p:cNvSpPr/>
          <p:nvPr/>
        </p:nvSpPr>
        <p:spPr>
          <a:xfrm>
            <a:off x="251520" y="5576466"/>
            <a:ext cx="3600400" cy="1164902"/>
          </a:xfrm>
          <a:prstGeom prst="ellipseRibbon">
            <a:avLst/>
          </a:prstGeom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hlinkClick r:id="rId3" action="ppaction://hlinksldjump"/>
              </a:rPr>
              <a:t>Жми сюда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386055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47664" y="1268760"/>
            <a:ext cx="759633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4800" b="1" i="0" u="none" strike="noStrike" cap="none" normalizeH="0" baseline="0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Приобретать знания </a:t>
            </a:r>
            <a:r>
              <a:rPr kumimoji="0" lang="ru-RU" sz="4800" b="1" i="0" u="none" strike="noStrike" cap="none" normalizeH="0" baseline="0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4800" b="1" i="0" u="none" strike="noStrike" cap="none" normalizeH="0" baseline="0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это </a:t>
            </a:r>
            <a:endParaRPr kumimoji="0" lang="ru-RU" sz="600" b="0" i="0" u="none" strike="noStrike" cap="none" normalizeH="0" baseline="0" dirty="0" smtClean="0">
              <a:ln>
                <a:solidFill>
                  <a:schemeClr val="accent5">
                    <a:lumMod val="10000"/>
                  </a:schemeClr>
                </a:solidFill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					храбрость.</a:t>
            </a:r>
            <a:endParaRPr kumimoji="0" lang="ru-RU" sz="600" b="0" i="0" u="none" strike="noStrike" cap="none" normalizeH="0" baseline="0" dirty="0" smtClean="0">
              <a:ln>
                <a:solidFill>
                  <a:schemeClr val="accent5">
                    <a:lumMod val="10000"/>
                  </a:schemeClr>
                </a:solidFill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Приумножать знания </a:t>
            </a:r>
            <a:r>
              <a:rPr kumimoji="0" lang="ru-RU" sz="4800" b="1" i="0" u="none" strike="noStrike" cap="none" normalizeH="0" baseline="0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4800" b="1" i="0" u="none" strike="noStrike" cap="none" normalizeH="0" baseline="0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это </a:t>
            </a:r>
            <a:endParaRPr kumimoji="0" lang="ru-RU" sz="600" b="0" i="0" u="none" strike="noStrike" cap="none" normalizeH="0" baseline="0" dirty="0" smtClean="0">
              <a:ln>
                <a:solidFill>
                  <a:schemeClr val="accent5">
                    <a:lumMod val="10000"/>
                  </a:schemeClr>
                </a:solidFill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					мудрость.</a:t>
            </a:r>
            <a:endParaRPr kumimoji="0" lang="ru-RU" sz="600" b="0" i="0" u="none" strike="noStrike" cap="none" normalizeH="0" baseline="0" dirty="0" smtClean="0">
              <a:ln>
                <a:solidFill>
                  <a:schemeClr val="accent5">
                    <a:lumMod val="10000"/>
                  </a:schemeClr>
                </a:solidFill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 умело применять </a:t>
            </a:r>
            <a:r>
              <a:rPr kumimoji="0" lang="ru-RU" sz="4800" b="1" i="0" u="none" strike="noStrike" cap="none" normalizeH="0" baseline="0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4800" b="1" i="0" u="none" strike="noStrike" cap="none" normalizeH="0" baseline="0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600" b="0" i="0" u="none" strike="noStrike" cap="none" normalizeH="0" baseline="0" dirty="0" smtClean="0">
              <a:ln>
                <a:solidFill>
                  <a:schemeClr val="accent5">
                    <a:lumMod val="10000"/>
                  </a:schemeClr>
                </a:solidFill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		великое     искусство</a:t>
            </a:r>
            <a:r>
              <a:rPr kumimoji="0" lang="ru-RU" sz="4800" b="1" i="0" u="none" strike="noStrike" cap="none" normalizeH="0" baseline="0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solidFill>
                  <a:schemeClr val="accent5">
                    <a:lumMod val="10000"/>
                  </a:schemeClr>
                </a:solidFill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сведения 4">
            <a:hlinkClick r:id="" action="ppaction://hlinkshowjump?jump=lastslide" highlightClick="1"/>
          </p:cNvPr>
          <p:cNvSpPr/>
          <p:nvPr/>
        </p:nvSpPr>
        <p:spPr>
          <a:xfrm>
            <a:off x="0" y="428604"/>
            <a:ext cx="471488" cy="642938"/>
          </a:xfrm>
          <a:prstGeom prst="actionButtonInformation">
            <a:avLst/>
          </a:prstGeom>
          <a:noFill/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5" descr="стр_анимац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405184" y="4953006"/>
            <a:ext cx="1214420" cy="202406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66682" y="723880"/>
            <a:ext cx="8563036" cy="4633946"/>
          </a:xfrm>
          <a:prstGeom prst="roundRect">
            <a:avLst/>
          </a:prstGeom>
          <a:noFill/>
          <a:ln w="3175">
            <a:solidFill>
              <a:srgbClr val="095BFF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7030A0"/>
                </a:solidFill>
                <a:latin typeface="Monotype Corsiva" pitchFamily="66" charset="0"/>
              </a:rPr>
              <a:t>Издавна люди называют математику царицей наук, потому что математика применяется в различных областях знаний. Один из важных разделов математики – арифметика. Попробуйте решить простые арифметические задачи.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857224" y="2643182"/>
            <a:ext cx="2722512" cy="207170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altLang="ru-RU" sz="7200" b="1" dirty="0" smtClean="0">
                <a:solidFill>
                  <a:srgbClr val="7030A0"/>
                </a:solidFill>
                <a:latin typeface="Monotype Corsiva" pitchFamily="66" charset="0"/>
                <a:cs typeface="Times New Roman" panose="02020603050405020304" pitchFamily="18" charset="0"/>
              </a:rPr>
              <a:t>7</a:t>
            </a:r>
            <a:endParaRPr lang="ru-RU" altLang="ru-RU" sz="7200" b="1" dirty="0">
              <a:solidFill>
                <a:srgbClr val="7030A0"/>
              </a:solidFill>
              <a:latin typeface="Monotype Corsiva" pitchFamily="66" charset="0"/>
              <a:cs typeface="Times New Roman" panose="02020603050405020304" pitchFamily="18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857224" y="2643182"/>
            <a:ext cx="2714644" cy="207170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altLang="ru-RU" sz="8000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r>
              <a:rPr lang="ru-RU" altLang="ru-RU" sz="8000" dirty="0" smtClean="0">
                <a:solidFill>
                  <a:srgbClr val="7030A0"/>
                </a:solidFill>
                <a:latin typeface="Monotype Corsiva" pitchFamily="66" charset="0"/>
              </a:rPr>
              <a:t>Верно</a:t>
            </a:r>
            <a:endParaRPr lang="ru-RU" altLang="ru-RU" sz="8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857224" y="2643182"/>
            <a:ext cx="2714644" cy="2071702"/>
          </a:xfrm>
          <a:prstGeom prst="rect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000628" y="2643182"/>
            <a:ext cx="2658942" cy="207170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2700000" scaled="1"/>
            <a:tileRect/>
          </a:gradFill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altLang="ru-RU" sz="8000" b="1" dirty="0" smtClean="0">
                <a:solidFill>
                  <a:srgbClr val="7030A0"/>
                </a:solidFill>
                <a:latin typeface="Monotype Corsiva" pitchFamily="66" charset="0"/>
                <a:cs typeface="Times New Roman" panose="02020603050405020304" pitchFamily="18" charset="0"/>
              </a:rPr>
              <a:t>5</a:t>
            </a:r>
            <a:endParaRPr lang="ru-RU" altLang="ru-RU" sz="8000" b="1" dirty="0">
              <a:solidFill>
                <a:srgbClr val="7030A0"/>
              </a:solidFill>
              <a:latin typeface="Monotype Corsiva" pitchFamily="66" charset="0"/>
              <a:cs typeface="Times New Roman" panose="02020603050405020304" pitchFamily="18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000628" y="2643182"/>
            <a:ext cx="2643206" cy="207170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5400" b="1" dirty="0" smtClean="0">
                <a:solidFill>
                  <a:srgbClr val="CC0000"/>
                </a:solidFill>
                <a:latin typeface="Monotype Corsiva" pitchFamily="66" charset="0"/>
                <a:cs typeface="Times New Roman" panose="02020603050405020304" pitchFamily="18" charset="0"/>
              </a:rPr>
              <a:t>Подумай </a:t>
            </a:r>
          </a:p>
          <a:p>
            <a:pPr algn="ctr"/>
            <a:r>
              <a:rPr lang="ru-RU" altLang="ru-RU" sz="5400" b="1" dirty="0" smtClean="0">
                <a:solidFill>
                  <a:srgbClr val="CC0000"/>
                </a:solidFill>
                <a:latin typeface="Monotype Corsiva" pitchFamily="66" charset="0"/>
                <a:cs typeface="Times New Roman" panose="02020603050405020304" pitchFamily="18" charset="0"/>
              </a:rPr>
              <a:t>ещё!</a:t>
            </a:r>
            <a:endParaRPr lang="ru-RU" altLang="ru-RU" sz="5400" b="1" dirty="0">
              <a:solidFill>
                <a:srgbClr val="CC0000"/>
              </a:solidFill>
              <a:latin typeface="Monotype Corsiva" pitchFamily="66" charset="0"/>
              <a:cs typeface="Times New Roman" panose="02020603050405020304" pitchFamily="18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000628" y="2643182"/>
            <a:ext cx="2643206" cy="2071702"/>
          </a:xfrm>
          <a:prstGeom prst="rect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66682" y="723880"/>
            <a:ext cx="8563036" cy="1285884"/>
          </a:xfrm>
          <a:prstGeom prst="roundRect">
            <a:avLst/>
          </a:prstGeom>
          <a:noFill/>
          <a:ln w="3175">
            <a:solidFill>
              <a:srgbClr val="095BFF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tx1"/>
                </a:solidFill>
                <a:latin typeface="Monotype Corsiva" pitchFamily="66" charset="0"/>
              </a:rPr>
              <a:t>Горело семь электрических лампочек. Две  погасли. Сколько осталось?</a:t>
            </a:r>
            <a:endParaRPr lang="ru-RU" sz="44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27" name="Рисунок 26" descr="стр_анимац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548060" y="4667254"/>
            <a:ext cx="1214420" cy="202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2961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077" grpId="0" animBg="1"/>
      <p:bldP spid="3077" grpId="1" animBg="1"/>
      <p:bldP spid="3078" grpId="0" animBg="1"/>
      <p:bldP spid="3078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857224" y="2643182"/>
            <a:ext cx="2722512" cy="207170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altLang="ru-RU" sz="7200" b="1" dirty="0" smtClean="0">
                <a:solidFill>
                  <a:srgbClr val="7030A0"/>
                </a:solidFill>
                <a:latin typeface="Monotype Corsiva" pitchFamily="66" charset="0"/>
                <a:cs typeface="Times New Roman" panose="02020603050405020304" pitchFamily="18" charset="0"/>
              </a:rPr>
              <a:t>1</a:t>
            </a:r>
            <a:endParaRPr lang="ru-RU" altLang="ru-RU" sz="7200" b="1" dirty="0">
              <a:solidFill>
                <a:srgbClr val="7030A0"/>
              </a:solidFill>
              <a:latin typeface="Monotype Corsiva" pitchFamily="66" charset="0"/>
              <a:cs typeface="Times New Roman" panose="02020603050405020304" pitchFamily="18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857224" y="2643182"/>
            <a:ext cx="2714644" cy="207170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altLang="ru-RU" sz="8000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r>
              <a:rPr lang="ru-RU" altLang="ru-RU" sz="8000" dirty="0" smtClean="0">
                <a:solidFill>
                  <a:srgbClr val="7030A0"/>
                </a:solidFill>
                <a:latin typeface="Monotype Corsiva" pitchFamily="66" charset="0"/>
              </a:rPr>
              <a:t>Верно</a:t>
            </a:r>
            <a:endParaRPr lang="ru-RU" altLang="ru-RU" sz="8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857224" y="2643182"/>
            <a:ext cx="2714644" cy="2071702"/>
          </a:xfrm>
          <a:prstGeom prst="rect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000628" y="2643182"/>
            <a:ext cx="2658942" cy="207170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2700000" scaled="1"/>
            <a:tileRect/>
          </a:gradFill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altLang="ru-RU" sz="8000" b="1" dirty="0" smtClean="0">
                <a:solidFill>
                  <a:srgbClr val="7030A0"/>
                </a:solidFill>
                <a:latin typeface="Monotype Corsiva" pitchFamily="66" charset="0"/>
                <a:cs typeface="Times New Roman" panose="02020603050405020304" pitchFamily="18" charset="0"/>
              </a:rPr>
              <a:t>24</a:t>
            </a:r>
            <a:endParaRPr lang="ru-RU" altLang="ru-RU" sz="8000" b="1" dirty="0">
              <a:solidFill>
                <a:srgbClr val="7030A0"/>
              </a:solidFill>
              <a:latin typeface="Monotype Corsiva" pitchFamily="66" charset="0"/>
              <a:cs typeface="Times New Roman" panose="02020603050405020304" pitchFamily="18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000628" y="2643182"/>
            <a:ext cx="2643206" cy="207170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5400" b="1" dirty="0" smtClean="0">
                <a:solidFill>
                  <a:srgbClr val="CC0000"/>
                </a:solidFill>
                <a:latin typeface="Monotype Corsiva" pitchFamily="66" charset="0"/>
                <a:cs typeface="Times New Roman" panose="02020603050405020304" pitchFamily="18" charset="0"/>
              </a:rPr>
              <a:t>Подумай </a:t>
            </a:r>
          </a:p>
          <a:p>
            <a:pPr algn="ctr"/>
            <a:r>
              <a:rPr lang="ru-RU" altLang="ru-RU" sz="5400" b="1" dirty="0" smtClean="0">
                <a:solidFill>
                  <a:srgbClr val="CC0000"/>
                </a:solidFill>
                <a:latin typeface="Monotype Corsiva" pitchFamily="66" charset="0"/>
                <a:cs typeface="Times New Roman" panose="02020603050405020304" pitchFamily="18" charset="0"/>
              </a:rPr>
              <a:t>ещё!</a:t>
            </a:r>
            <a:endParaRPr lang="ru-RU" altLang="ru-RU" sz="5400" b="1" dirty="0">
              <a:solidFill>
                <a:srgbClr val="CC0000"/>
              </a:solidFill>
              <a:latin typeface="Monotype Corsiva" pitchFamily="66" charset="0"/>
              <a:cs typeface="Times New Roman" panose="02020603050405020304" pitchFamily="18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000628" y="2643182"/>
            <a:ext cx="2643206" cy="2071702"/>
          </a:xfrm>
          <a:prstGeom prst="rect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66682" y="723880"/>
            <a:ext cx="8563036" cy="1285884"/>
          </a:xfrm>
          <a:prstGeom prst="roundRect">
            <a:avLst/>
          </a:prstGeom>
          <a:noFill/>
          <a:ln w="3175">
            <a:solidFill>
              <a:srgbClr val="095BFF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7030A0"/>
                </a:solidFill>
                <a:latin typeface="Monotype Corsiva" pitchFamily="66" charset="0"/>
              </a:rPr>
              <a:t>Летела стая — 25 гусей. Одного убили. Сколько осталось?</a:t>
            </a:r>
          </a:p>
        </p:txBody>
      </p:sp>
      <p:pic>
        <p:nvPicPr>
          <p:cNvPr id="27" name="Рисунок 26" descr="стр_анимац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548060" y="4667254"/>
            <a:ext cx="1214420" cy="202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2961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077" grpId="0" animBg="1"/>
      <p:bldP spid="3077" grpId="1" animBg="1"/>
      <p:bldP spid="3078" grpId="0" animBg="1"/>
      <p:bldP spid="3078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5286380" y="2857496"/>
            <a:ext cx="2722512" cy="207170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altLang="ru-RU" sz="7200" b="1" dirty="0" smtClean="0">
                <a:solidFill>
                  <a:srgbClr val="7030A0"/>
                </a:solidFill>
                <a:latin typeface="Monotype Corsiva" pitchFamily="66" charset="0"/>
                <a:cs typeface="Times New Roman" panose="02020603050405020304" pitchFamily="18" charset="0"/>
              </a:rPr>
              <a:t>3</a:t>
            </a:r>
            <a:endParaRPr lang="ru-RU" altLang="ru-RU" sz="7200" b="1" dirty="0">
              <a:solidFill>
                <a:srgbClr val="7030A0"/>
              </a:solidFill>
              <a:latin typeface="Monotype Corsiva" pitchFamily="66" charset="0"/>
              <a:cs typeface="Times New Roman" panose="02020603050405020304" pitchFamily="18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5286380" y="2857496"/>
            <a:ext cx="2714644" cy="207170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altLang="ru-RU" sz="8000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r>
              <a:rPr lang="ru-RU" altLang="ru-RU" sz="8000" dirty="0" smtClean="0">
                <a:solidFill>
                  <a:srgbClr val="7030A0"/>
                </a:solidFill>
                <a:latin typeface="Monotype Corsiva" pitchFamily="66" charset="0"/>
              </a:rPr>
              <a:t>Верно</a:t>
            </a:r>
            <a:endParaRPr lang="ru-RU" altLang="ru-RU" sz="8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5286380" y="2857496"/>
            <a:ext cx="2714644" cy="2071702"/>
          </a:xfrm>
          <a:prstGeom prst="rect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000100" y="2857496"/>
            <a:ext cx="2658942" cy="207170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2700000" scaled="1"/>
            <a:tileRect/>
          </a:gradFill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altLang="ru-RU" sz="8000" b="1" dirty="0" smtClean="0">
                <a:solidFill>
                  <a:srgbClr val="7030A0"/>
                </a:solidFill>
                <a:latin typeface="Monotype Corsiva" pitchFamily="66" charset="0"/>
                <a:cs typeface="Times New Roman" panose="02020603050405020304" pitchFamily="18" charset="0"/>
              </a:rPr>
              <a:t>10</a:t>
            </a:r>
            <a:endParaRPr lang="ru-RU" altLang="ru-RU" sz="8000" b="1" dirty="0">
              <a:solidFill>
                <a:srgbClr val="7030A0"/>
              </a:solidFill>
              <a:latin typeface="Monotype Corsiva" pitchFamily="66" charset="0"/>
              <a:cs typeface="Times New Roman" panose="02020603050405020304" pitchFamily="18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000100" y="2857496"/>
            <a:ext cx="2643206" cy="207170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5400" b="1" dirty="0" smtClean="0">
                <a:solidFill>
                  <a:srgbClr val="CC0000"/>
                </a:solidFill>
                <a:latin typeface="Monotype Corsiva" pitchFamily="66" charset="0"/>
                <a:cs typeface="Times New Roman" panose="02020603050405020304" pitchFamily="18" charset="0"/>
              </a:rPr>
              <a:t>Подумай </a:t>
            </a:r>
          </a:p>
          <a:p>
            <a:pPr algn="ctr"/>
            <a:r>
              <a:rPr lang="ru-RU" altLang="ru-RU" sz="5400" b="1" dirty="0" smtClean="0">
                <a:solidFill>
                  <a:srgbClr val="CC0000"/>
                </a:solidFill>
                <a:latin typeface="Monotype Corsiva" pitchFamily="66" charset="0"/>
                <a:cs typeface="Times New Roman" panose="02020603050405020304" pitchFamily="18" charset="0"/>
              </a:rPr>
              <a:t>ещё!</a:t>
            </a:r>
            <a:endParaRPr lang="ru-RU" altLang="ru-RU" sz="5400" b="1" dirty="0">
              <a:solidFill>
                <a:srgbClr val="CC0000"/>
              </a:solidFill>
              <a:latin typeface="Monotype Corsiva" pitchFamily="66" charset="0"/>
              <a:cs typeface="Times New Roman" panose="02020603050405020304" pitchFamily="18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000100" y="2857496"/>
            <a:ext cx="2643206" cy="2071702"/>
          </a:xfrm>
          <a:prstGeom prst="rect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66682" y="723880"/>
            <a:ext cx="8563036" cy="1633550"/>
          </a:xfrm>
          <a:prstGeom prst="roundRect">
            <a:avLst/>
          </a:prstGeom>
          <a:noFill/>
          <a:ln w="3175">
            <a:solidFill>
              <a:srgbClr val="095BFF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7030A0"/>
                </a:solidFill>
                <a:latin typeface="Monotype Corsiva" pitchFamily="66" charset="0"/>
              </a:rPr>
              <a:t>Летели утки: одна впереди и две позади, одна позади и две впереди, одна между двумя и три в ряд. Сколько всего летело уток?</a:t>
            </a:r>
            <a:endParaRPr lang="ru-RU" sz="36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27" name="Рисунок 26" descr="стр_анимац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548060" y="4667254"/>
            <a:ext cx="1214420" cy="202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2961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077" grpId="0" animBg="1"/>
      <p:bldP spid="3077" grpId="1" animBg="1"/>
      <p:bldP spid="3078" grpId="0" animBg="1"/>
      <p:bldP spid="3078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857224" y="2643182"/>
            <a:ext cx="2722512" cy="207170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altLang="ru-RU" sz="7200" b="1" dirty="0" smtClean="0">
                <a:solidFill>
                  <a:srgbClr val="7030A0"/>
                </a:solidFill>
                <a:latin typeface="Monotype Corsiva" pitchFamily="66" charset="0"/>
                <a:cs typeface="Times New Roman" panose="02020603050405020304" pitchFamily="18" charset="0"/>
              </a:rPr>
              <a:t>3</a:t>
            </a:r>
            <a:endParaRPr lang="ru-RU" altLang="ru-RU" sz="7200" b="1" dirty="0">
              <a:solidFill>
                <a:srgbClr val="7030A0"/>
              </a:solidFill>
              <a:latin typeface="Monotype Corsiva" pitchFamily="66" charset="0"/>
              <a:cs typeface="Times New Roman" panose="02020603050405020304" pitchFamily="18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857224" y="2643182"/>
            <a:ext cx="2714644" cy="207170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altLang="ru-RU" sz="8000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r>
              <a:rPr lang="ru-RU" altLang="ru-RU" sz="8000" dirty="0" smtClean="0">
                <a:solidFill>
                  <a:srgbClr val="7030A0"/>
                </a:solidFill>
                <a:latin typeface="Monotype Corsiva" pitchFamily="66" charset="0"/>
              </a:rPr>
              <a:t>Верно</a:t>
            </a:r>
            <a:endParaRPr lang="ru-RU" altLang="ru-RU" sz="8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857224" y="2643182"/>
            <a:ext cx="2714644" cy="2071702"/>
          </a:xfrm>
          <a:prstGeom prst="rect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000628" y="2643182"/>
            <a:ext cx="2658942" cy="207170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2700000" scaled="1"/>
            <a:tileRect/>
          </a:gradFill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altLang="ru-RU" sz="8000" b="1" dirty="0" smtClean="0">
                <a:solidFill>
                  <a:srgbClr val="7030A0"/>
                </a:solidFill>
                <a:latin typeface="Monotype Corsiva" pitchFamily="66" charset="0"/>
                <a:cs typeface="Times New Roman" panose="02020603050405020304" pitchFamily="18" charset="0"/>
              </a:rPr>
              <a:t>6</a:t>
            </a:r>
            <a:endParaRPr lang="ru-RU" altLang="ru-RU" sz="8000" b="1" dirty="0">
              <a:solidFill>
                <a:srgbClr val="7030A0"/>
              </a:solidFill>
              <a:latin typeface="Monotype Corsiva" pitchFamily="66" charset="0"/>
              <a:cs typeface="Times New Roman" panose="02020603050405020304" pitchFamily="18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000628" y="2643182"/>
            <a:ext cx="2643206" cy="207170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5400" b="1" dirty="0" smtClean="0">
                <a:solidFill>
                  <a:srgbClr val="CC0000"/>
                </a:solidFill>
                <a:latin typeface="Monotype Corsiva" pitchFamily="66" charset="0"/>
                <a:cs typeface="Times New Roman" panose="02020603050405020304" pitchFamily="18" charset="0"/>
              </a:rPr>
              <a:t>Подумай </a:t>
            </a:r>
          </a:p>
          <a:p>
            <a:pPr algn="ctr"/>
            <a:r>
              <a:rPr lang="ru-RU" altLang="ru-RU" sz="5400" b="1" dirty="0" smtClean="0">
                <a:solidFill>
                  <a:srgbClr val="CC0000"/>
                </a:solidFill>
                <a:latin typeface="Monotype Corsiva" pitchFamily="66" charset="0"/>
                <a:cs typeface="Times New Roman" panose="02020603050405020304" pitchFamily="18" charset="0"/>
              </a:rPr>
              <a:t>ещё!</a:t>
            </a:r>
            <a:endParaRPr lang="ru-RU" altLang="ru-RU" sz="5400" b="1" dirty="0">
              <a:solidFill>
                <a:srgbClr val="CC0000"/>
              </a:solidFill>
              <a:latin typeface="Monotype Corsiva" pitchFamily="66" charset="0"/>
              <a:cs typeface="Times New Roman" panose="02020603050405020304" pitchFamily="18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000628" y="2643182"/>
            <a:ext cx="2643206" cy="2071702"/>
          </a:xfrm>
          <a:prstGeom prst="rect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66682" y="723880"/>
            <a:ext cx="8563036" cy="1285884"/>
          </a:xfrm>
          <a:prstGeom prst="roundRect">
            <a:avLst/>
          </a:prstGeom>
          <a:noFill/>
          <a:ln w="3175">
            <a:solidFill>
              <a:srgbClr val="095BFF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7030A0"/>
                </a:solidFill>
                <a:latin typeface="Monotype Corsiva" pitchFamily="66" charset="0"/>
              </a:rPr>
              <a:t>Две матери, две дочери и бабушка с внучкой. Сколько их всего?</a:t>
            </a:r>
          </a:p>
        </p:txBody>
      </p:sp>
      <p:pic>
        <p:nvPicPr>
          <p:cNvPr id="27" name="Рисунок 26" descr="стр_анимац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548060" y="4667254"/>
            <a:ext cx="1214420" cy="202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2961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077" grpId="0" animBg="1"/>
      <p:bldP spid="3077" grpId="1" animBg="1"/>
      <p:bldP spid="3078" grpId="0" animBg="1"/>
      <p:bldP spid="3078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857224" y="2643182"/>
            <a:ext cx="2722512" cy="207170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altLang="ru-RU" sz="7200" b="1" dirty="0" smtClean="0">
                <a:solidFill>
                  <a:srgbClr val="7030A0"/>
                </a:solidFill>
                <a:latin typeface="Monotype Corsiva" pitchFamily="66" charset="0"/>
                <a:cs typeface="Times New Roman" panose="02020603050405020304" pitchFamily="18" charset="0"/>
              </a:rPr>
              <a:t>7</a:t>
            </a:r>
            <a:endParaRPr lang="ru-RU" altLang="ru-RU" sz="7200" b="1" dirty="0">
              <a:solidFill>
                <a:srgbClr val="7030A0"/>
              </a:solidFill>
              <a:latin typeface="Monotype Corsiva" pitchFamily="66" charset="0"/>
              <a:cs typeface="Times New Roman" panose="02020603050405020304" pitchFamily="18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857224" y="2643182"/>
            <a:ext cx="2714644" cy="207170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altLang="ru-RU" sz="8000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r>
              <a:rPr lang="ru-RU" altLang="ru-RU" sz="8000" dirty="0" smtClean="0">
                <a:solidFill>
                  <a:srgbClr val="7030A0"/>
                </a:solidFill>
                <a:latin typeface="Monotype Corsiva" pitchFamily="66" charset="0"/>
              </a:rPr>
              <a:t>Верно</a:t>
            </a:r>
            <a:endParaRPr lang="ru-RU" altLang="ru-RU" sz="8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857224" y="2643182"/>
            <a:ext cx="2714644" cy="2071702"/>
          </a:xfrm>
          <a:prstGeom prst="rect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000628" y="2643182"/>
            <a:ext cx="2658942" cy="207170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2700000" scaled="1"/>
            <a:tileRect/>
          </a:gradFill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altLang="ru-RU" sz="8000" b="1" dirty="0" smtClean="0">
                <a:solidFill>
                  <a:srgbClr val="7030A0"/>
                </a:solidFill>
                <a:latin typeface="Monotype Corsiva" pitchFamily="66" charset="0"/>
                <a:cs typeface="Times New Roman" panose="02020603050405020304" pitchFamily="18" charset="0"/>
              </a:rPr>
              <a:t>14</a:t>
            </a:r>
            <a:endParaRPr lang="ru-RU" altLang="ru-RU" sz="8000" b="1" dirty="0">
              <a:solidFill>
                <a:srgbClr val="7030A0"/>
              </a:solidFill>
              <a:latin typeface="Monotype Corsiva" pitchFamily="66" charset="0"/>
              <a:cs typeface="Times New Roman" panose="02020603050405020304" pitchFamily="18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000628" y="2643182"/>
            <a:ext cx="2643206" cy="207170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5400" b="1" dirty="0" smtClean="0">
                <a:solidFill>
                  <a:srgbClr val="CC0000"/>
                </a:solidFill>
                <a:latin typeface="Monotype Corsiva" pitchFamily="66" charset="0"/>
                <a:cs typeface="Times New Roman" panose="02020603050405020304" pitchFamily="18" charset="0"/>
              </a:rPr>
              <a:t>Подумай </a:t>
            </a:r>
          </a:p>
          <a:p>
            <a:pPr algn="ctr"/>
            <a:r>
              <a:rPr lang="ru-RU" altLang="ru-RU" sz="5400" b="1" dirty="0" smtClean="0">
                <a:solidFill>
                  <a:srgbClr val="CC0000"/>
                </a:solidFill>
                <a:latin typeface="Monotype Corsiva" pitchFamily="66" charset="0"/>
                <a:cs typeface="Times New Roman" panose="02020603050405020304" pitchFamily="18" charset="0"/>
              </a:rPr>
              <a:t>ещё!</a:t>
            </a:r>
            <a:endParaRPr lang="ru-RU" altLang="ru-RU" sz="5400" b="1" dirty="0">
              <a:solidFill>
                <a:srgbClr val="CC0000"/>
              </a:solidFill>
              <a:latin typeface="Monotype Corsiva" pitchFamily="66" charset="0"/>
              <a:cs typeface="Times New Roman" panose="02020603050405020304" pitchFamily="18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000628" y="2643182"/>
            <a:ext cx="2643206" cy="2071702"/>
          </a:xfrm>
          <a:prstGeom prst="rect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66682" y="723880"/>
            <a:ext cx="8563036" cy="1562112"/>
          </a:xfrm>
          <a:prstGeom prst="roundRect">
            <a:avLst/>
          </a:prstGeom>
          <a:noFill/>
          <a:ln w="3175">
            <a:solidFill>
              <a:srgbClr val="095BFF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7030A0"/>
                </a:solidFill>
                <a:latin typeface="Monotype Corsiva" pitchFamily="66" charset="0"/>
              </a:rPr>
              <a:t>У одного отца есть шестеро сыновей.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7030A0"/>
                </a:solidFill>
                <a:latin typeface="Monotype Corsiva" pitchFamily="66" charset="0"/>
              </a:rPr>
              <a:t>У каждого сына одна сестра.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7030A0"/>
                </a:solidFill>
                <a:latin typeface="Monotype Corsiva" pitchFamily="66" charset="0"/>
              </a:rPr>
              <a:t>Сколько у отца детей?</a:t>
            </a:r>
          </a:p>
        </p:txBody>
      </p:sp>
      <p:pic>
        <p:nvPicPr>
          <p:cNvPr id="27" name="Рисунок 26" descr="стр_анимац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548060" y="4667254"/>
            <a:ext cx="1214420" cy="202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2961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077" grpId="0" animBg="1"/>
      <p:bldP spid="3077" grpId="1" animBg="1"/>
      <p:bldP spid="3078" grpId="0" animBg="1"/>
      <p:bldP spid="3078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5286380" y="2857496"/>
            <a:ext cx="2722512" cy="207170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altLang="ru-RU" sz="7200" b="1" dirty="0" smtClean="0">
                <a:solidFill>
                  <a:srgbClr val="7030A0"/>
                </a:solidFill>
                <a:latin typeface="Monotype Corsiva" pitchFamily="66" charset="0"/>
                <a:cs typeface="Times New Roman" panose="02020603050405020304" pitchFamily="18" charset="0"/>
              </a:rPr>
              <a:t>1</a:t>
            </a:r>
            <a:endParaRPr lang="ru-RU" altLang="ru-RU" sz="7200" b="1" dirty="0">
              <a:solidFill>
                <a:srgbClr val="7030A0"/>
              </a:solidFill>
              <a:latin typeface="Monotype Corsiva" pitchFamily="66" charset="0"/>
              <a:cs typeface="Times New Roman" panose="02020603050405020304" pitchFamily="18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5286380" y="2857496"/>
            <a:ext cx="2714644" cy="207170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altLang="ru-RU" sz="8000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r>
              <a:rPr lang="ru-RU" altLang="ru-RU" sz="8000" dirty="0" smtClean="0">
                <a:solidFill>
                  <a:srgbClr val="7030A0"/>
                </a:solidFill>
                <a:latin typeface="Monotype Corsiva" pitchFamily="66" charset="0"/>
              </a:rPr>
              <a:t>Верно</a:t>
            </a:r>
            <a:endParaRPr lang="ru-RU" altLang="ru-RU" sz="8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5286380" y="2857496"/>
            <a:ext cx="2714644" cy="2071702"/>
          </a:xfrm>
          <a:prstGeom prst="rect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000100" y="2857496"/>
            <a:ext cx="2658942" cy="207170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2700000" scaled="1"/>
            <a:tileRect/>
          </a:gradFill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altLang="ru-RU" sz="8000" b="1" dirty="0" smtClean="0">
                <a:solidFill>
                  <a:srgbClr val="7030A0"/>
                </a:solidFill>
                <a:latin typeface="Monotype Corsiva" pitchFamily="66" charset="0"/>
                <a:cs typeface="Times New Roman" panose="02020603050405020304" pitchFamily="18" charset="0"/>
              </a:rPr>
              <a:t>10</a:t>
            </a:r>
            <a:endParaRPr lang="ru-RU" altLang="ru-RU" sz="8000" b="1" dirty="0">
              <a:solidFill>
                <a:srgbClr val="7030A0"/>
              </a:solidFill>
              <a:latin typeface="Monotype Corsiva" pitchFamily="66" charset="0"/>
              <a:cs typeface="Times New Roman" panose="02020603050405020304" pitchFamily="18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000100" y="2857496"/>
            <a:ext cx="2643206" cy="207170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5400" b="1" dirty="0" smtClean="0">
                <a:solidFill>
                  <a:srgbClr val="CC0000"/>
                </a:solidFill>
                <a:latin typeface="Monotype Corsiva" pitchFamily="66" charset="0"/>
                <a:cs typeface="Times New Roman" panose="02020603050405020304" pitchFamily="18" charset="0"/>
              </a:rPr>
              <a:t>Подумай </a:t>
            </a:r>
          </a:p>
          <a:p>
            <a:pPr algn="ctr"/>
            <a:r>
              <a:rPr lang="ru-RU" altLang="ru-RU" sz="5400" b="1" dirty="0" smtClean="0">
                <a:solidFill>
                  <a:srgbClr val="CC0000"/>
                </a:solidFill>
                <a:latin typeface="Monotype Corsiva" pitchFamily="66" charset="0"/>
                <a:cs typeface="Times New Roman" panose="02020603050405020304" pitchFamily="18" charset="0"/>
              </a:rPr>
              <a:t>ещё!</a:t>
            </a:r>
            <a:endParaRPr lang="ru-RU" altLang="ru-RU" sz="5400" b="1" dirty="0">
              <a:solidFill>
                <a:srgbClr val="CC0000"/>
              </a:solidFill>
              <a:latin typeface="Monotype Corsiva" pitchFamily="66" charset="0"/>
              <a:cs typeface="Times New Roman" panose="02020603050405020304" pitchFamily="18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000100" y="2857496"/>
            <a:ext cx="2643206" cy="2071702"/>
          </a:xfrm>
          <a:prstGeom prst="rect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66682" y="723880"/>
            <a:ext cx="8563036" cy="1419236"/>
          </a:xfrm>
          <a:prstGeom prst="roundRect">
            <a:avLst/>
          </a:prstGeom>
          <a:noFill/>
          <a:ln w="3175">
            <a:solidFill>
              <a:srgbClr val="095BFF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На грядке сидели 6 воробьев, к ним прилетели еще 5. Кот подкрался и схватил одного воробья.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Сколько воробьев осталось на грядке?</a:t>
            </a:r>
            <a:endParaRPr lang="ru-RU" sz="32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27" name="Рисунок 26" descr="стр_анимац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548060" y="4667254"/>
            <a:ext cx="1214420" cy="202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2961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077" grpId="0" animBg="1"/>
      <p:bldP spid="3077" grpId="1" animBg="1"/>
      <p:bldP spid="3078" grpId="0" animBg="1"/>
      <p:bldP spid="3078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857224" y="2643182"/>
            <a:ext cx="2722512" cy="207170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altLang="ru-RU" sz="7200" b="1" dirty="0" smtClean="0">
                <a:solidFill>
                  <a:srgbClr val="7030A0"/>
                </a:solidFill>
                <a:latin typeface="Monotype Corsiva" pitchFamily="66" charset="0"/>
                <a:cs typeface="Times New Roman" panose="02020603050405020304" pitchFamily="18" charset="0"/>
              </a:rPr>
              <a:t>3</a:t>
            </a:r>
            <a:endParaRPr lang="ru-RU" altLang="ru-RU" sz="7200" b="1" dirty="0">
              <a:solidFill>
                <a:srgbClr val="7030A0"/>
              </a:solidFill>
              <a:latin typeface="Monotype Corsiva" pitchFamily="66" charset="0"/>
              <a:cs typeface="Times New Roman" panose="02020603050405020304" pitchFamily="18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857224" y="2643182"/>
            <a:ext cx="2714644" cy="207170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altLang="ru-RU" sz="8000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r>
              <a:rPr lang="ru-RU" altLang="ru-RU" sz="8000" dirty="0" smtClean="0">
                <a:solidFill>
                  <a:srgbClr val="7030A0"/>
                </a:solidFill>
                <a:latin typeface="Monotype Corsiva" pitchFamily="66" charset="0"/>
              </a:rPr>
              <a:t>Верно</a:t>
            </a:r>
            <a:endParaRPr lang="ru-RU" altLang="ru-RU" sz="8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857224" y="2643182"/>
            <a:ext cx="2714644" cy="2071702"/>
          </a:xfrm>
          <a:prstGeom prst="rect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000628" y="2643182"/>
            <a:ext cx="2658942" cy="207170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2700000" scaled="1"/>
            <a:tileRect/>
          </a:gradFill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altLang="ru-RU" sz="8000" b="1" dirty="0" smtClean="0">
                <a:solidFill>
                  <a:srgbClr val="7030A0"/>
                </a:solidFill>
                <a:latin typeface="Monotype Corsiva" pitchFamily="66" charset="0"/>
                <a:cs typeface="Times New Roman" panose="02020603050405020304" pitchFamily="18" charset="0"/>
              </a:rPr>
              <a:t>4</a:t>
            </a:r>
            <a:endParaRPr lang="ru-RU" altLang="ru-RU" sz="8000" b="1" dirty="0">
              <a:solidFill>
                <a:srgbClr val="7030A0"/>
              </a:solidFill>
              <a:latin typeface="Monotype Corsiva" pitchFamily="66" charset="0"/>
              <a:cs typeface="Times New Roman" panose="02020603050405020304" pitchFamily="18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000628" y="2643182"/>
            <a:ext cx="2643206" cy="207170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5400" b="1" dirty="0" smtClean="0">
                <a:solidFill>
                  <a:srgbClr val="CC0000"/>
                </a:solidFill>
                <a:latin typeface="Monotype Corsiva" pitchFamily="66" charset="0"/>
                <a:cs typeface="Times New Roman" panose="02020603050405020304" pitchFamily="18" charset="0"/>
              </a:rPr>
              <a:t>Подумай </a:t>
            </a:r>
          </a:p>
          <a:p>
            <a:pPr algn="ctr"/>
            <a:r>
              <a:rPr lang="ru-RU" altLang="ru-RU" sz="5400" b="1" dirty="0" smtClean="0">
                <a:solidFill>
                  <a:srgbClr val="CC0000"/>
                </a:solidFill>
                <a:latin typeface="Monotype Corsiva" pitchFamily="66" charset="0"/>
                <a:cs typeface="Times New Roman" panose="02020603050405020304" pitchFamily="18" charset="0"/>
              </a:rPr>
              <a:t>ещё!</a:t>
            </a:r>
            <a:endParaRPr lang="ru-RU" altLang="ru-RU" sz="5400" b="1" dirty="0">
              <a:solidFill>
                <a:srgbClr val="CC0000"/>
              </a:solidFill>
              <a:latin typeface="Monotype Corsiva" pitchFamily="66" charset="0"/>
              <a:cs typeface="Times New Roman" panose="02020603050405020304" pitchFamily="18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000628" y="2643182"/>
            <a:ext cx="2643206" cy="2071702"/>
          </a:xfrm>
          <a:prstGeom prst="rect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66682" y="723880"/>
            <a:ext cx="8563036" cy="1562112"/>
          </a:xfrm>
          <a:prstGeom prst="roundRect">
            <a:avLst/>
          </a:prstGeom>
          <a:noFill/>
          <a:ln w="3175">
            <a:solidFill>
              <a:srgbClr val="095BFF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7030A0"/>
                </a:solidFill>
                <a:latin typeface="Monotype Corsiva" pitchFamily="66" charset="0"/>
              </a:rPr>
              <a:t>У Марины было целое яблоко, две половинки и 4 четвертинки.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7030A0"/>
                </a:solidFill>
                <a:latin typeface="Monotype Corsiva" pitchFamily="66" charset="0"/>
              </a:rPr>
              <a:t>Сколько было у нее яблок?</a:t>
            </a:r>
            <a:endParaRPr lang="ru-RU" sz="40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27" name="Рисунок 26" descr="стр_анимац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548060" y="4667254"/>
            <a:ext cx="1214420" cy="202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2961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077" grpId="0" animBg="1"/>
      <p:bldP spid="3077" grpId="1" animBg="1"/>
      <p:bldP spid="3078" grpId="0" animBg="1"/>
      <p:bldP spid="3078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I:\мать\разное выпускной музыка фото\Фоновые рисунки школа\ФОНЫ\13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Эпиграф.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rgbClr val="FF0000"/>
                </a:solidFill>
              </a:rPr>
              <a:t>Посредством уравнений, теорем</a:t>
            </a:r>
            <a:endParaRPr lang="ru-RU" sz="40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  Я уйму всяких разрешил проблем.</a:t>
            </a:r>
            <a:endParaRPr lang="ru-RU" sz="4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4000" dirty="0" smtClean="0"/>
              <a:t>      (Английский поэт средних веков -Чосер)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5286380" y="2857496"/>
            <a:ext cx="2722512" cy="207170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altLang="ru-RU" sz="7200" b="1" dirty="0" smtClean="0">
                <a:solidFill>
                  <a:srgbClr val="7030A0"/>
                </a:solidFill>
                <a:latin typeface="Monotype Corsiva" pitchFamily="66" charset="0"/>
                <a:cs typeface="Times New Roman" panose="02020603050405020304" pitchFamily="18" charset="0"/>
              </a:rPr>
              <a:t>1</a:t>
            </a:r>
            <a:endParaRPr lang="ru-RU" altLang="ru-RU" sz="7200" b="1" dirty="0">
              <a:solidFill>
                <a:srgbClr val="7030A0"/>
              </a:solidFill>
              <a:latin typeface="Monotype Corsiva" pitchFamily="66" charset="0"/>
              <a:cs typeface="Times New Roman" panose="02020603050405020304" pitchFamily="18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5286380" y="2857496"/>
            <a:ext cx="2714644" cy="207170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altLang="ru-RU" sz="8000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r>
              <a:rPr lang="ru-RU" altLang="ru-RU" sz="8000" dirty="0" smtClean="0">
                <a:solidFill>
                  <a:srgbClr val="7030A0"/>
                </a:solidFill>
                <a:latin typeface="Monotype Corsiva" pitchFamily="66" charset="0"/>
              </a:rPr>
              <a:t>Верно</a:t>
            </a:r>
            <a:endParaRPr lang="ru-RU" altLang="ru-RU" sz="8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5286380" y="2857496"/>
            <a:ext cx="2714644" cy="2071702"/>
          </a:xfrm>
          <a:prstGeom prst="rect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000100" y="2857496"/>
            <a:ext cx="2658942" cy="207170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2700000" scaled="1"/>
            <a:tileRect/>
          </a:gradFill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altLang="ru-RU" sz="8000" b="1" dirty="0" smtClean="0">
                <a:solidFill>
                  <a:srgbClr val="7030A0"/>
                </a:solidFill>
                <a:latin typeface="Monotype Corsiva" pitchFamily="66" charset="0"/>
                <a:cs typeface="Times New Roman" panose="02020603050405020304" pitchFamily="18" charset="0"/>
              </a:rPr>
              <a:t>3</a:t>
            </a:r>
            <a:endParaRPr lang="ru-RU" altLang="ru-RU" sz="8000" b="1" dirty="0">
              <a:solidFill>
                <a:srgbClr val="7030A0"/>
              </a:solidFill>
              <a:latin typeface="Monotype Corsiva" pitchFamily="66" charset="0"/>
              <a:cs typeface="Times New Roman" panose="02020603050405020304" pitchFamily="18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000100" y="2857496"/>
            <a:ext cx="2643206" cy="207170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5400" b="1" dirty="0" smtClean="0">
                <a:solidFill>
                  <a:srgbClr val="CC0000"/>
                </a:solidFill>
                <a:latin typeface="Monotype Corsiva" pitchFamily="66" charset="0"/>
                <a:cs typeface="Times New Roman" panose="02020603050405020304" pitchFamily="18" charset="0"/>
              </a:rPr>
              <a:t>Подумай </a:t>
            </a:r>
          </a:p>
          <a:p>
            <a:pPr algn="ctr"/>
            <a:r>
              <a:rPr lang="ru-RU" altLang="ru-RU" sz="5400" b="1" dirty="0" smtClean="0">
                <a:solidFill>
                  <a:srgbClr val="CC0000"/>
                </a:solidFill>
                <a:latin typeface="Monotype Corsiva" pitchFamily="66" charset="0"/>
                <a:cs typeface="Times New Roman" panose="02020603050405020304" pitchFamily="18" charset="0"/>
              </a:rPr>
              <a:t>ещё!</a:t>
            </a:r>
            <a:endParaRPr lang="ru-RU" altLang="ru-RU" sz="5400" b="1" dirty="0">
              <a:solidFill>
                <a:srgbClr val="CC0000"/>
              </a:solidFill>
              <a:latin typeface="Monotype Corsiva" pitchFamily="66" charset="0"/>
              <a:cs typeface="Times New Roman" panose="02020603050405020304" pitchFamily="18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000100" y="2857496"/>
            <a:ext cx="2643206" cy="2071702"/>
          </a:xfrm>
          <a:prstGeom prst="rect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66682" y="723880"/>
            <a:ext cx="8563036" cy="1285884"/>
          </a:xfrm>
          <a:prstGeom prst="roundRect">
            <a:avLst/>
          </a:prstGeom>
          <a:noFill/>
          <a:ln w="3175">
            <a:solidFill>
              <a:srgbClr val="095BFF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7030A0"/>
                </a:solidFill>
                <a:latin typeface="Monotype Corsiva" pitchFamily="66" charset="0"/>
              </a:rPr>
              <a:t>Два сына и два отца съели 3 яйца. Сколько яиц съел каждый?</a:t>
            </a:r>
            <a:endParaRPr lang="ru-RU" sz="44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27" name="Рисунок 26" descr="стр_анимац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548060" y="4667254"/>
            <a:ext cx="1214420" cy="202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2961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077" grpId="0" animBg="1"/>
      <p:bldP spid="3077" grpId="1" animBg="1"/>
      <p:bldP spid="3078" grpId="0" animBg="1"/>
      <p:bldP spid="3078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5286380" y="2857496"/>
            <a:ext cx="2722512" cy="207170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altLang="ru-RU" sz="7200" b="1" dirty="0" smtClean="0">
                <a:solidFill>
                  <a:srgbClr val="7030A0"/>
                </a:solidFill>
                <a:latin typeface="Monotype Corsiva" pitchFamily="66" charset="0"/>
                <a:cs typeface="Times New Roman" panose="02020603050405020304" pitchFamily="18" charset="0"/>
              </a:rPr>
              <a:t>5</a:t>
            </a:r>
            <a:endParaRPr lang="ru-RU" altLang="ru-RU" sz="7200" b="1" dirty="0">
              <a:solidFill>
                <a:srgbClr val="7030A0"/>
              </a:solidFill>
              <a:latin typeface="Monotype Corsiva" pitchFamily="66" charset="0"/>
              <a:cs typeface="Times New Roman" panose="02020603050405020304" pitchFamily="18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5286380" y="2857496"/>
            <a:ext cx="2714644" cy="207170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altLang="ru-RU" sz="8000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r>
              <a:rPr lang="ru-RU" altLang="ru-RU" sz="8000" dirty="0" smtClean="0">
                <a:solidFill>
                  <a:srgbClr val="7030A0"/>
                </a:solidFill>
                <a:latin typeface="Monotype Corsiva" pitchFamily="66" charset="0"/>
              </a:rPr>
              <a:t>Верно</a:t>
            </a:r>
            <a:endParaRPr lang="ru-RU" altLang="ru-RU" sz="8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5286380" y="2857496"/>
            <a:ext cx="2714644" cy="2071702"/>
          </a:xfrm>
          <a:prstGeom prst="rect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000100" y="2857496"/>
            <a:ext cx="2658942" cy="207170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2700000" scaled="1"/>
            <a:tileRect/>
          </a:gradFill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altLang="ru-RU" sz="8000" b="1" dirty="0" smtClean="0">
                <a:solidFill>
                  <a:srgbClr val="7030A0"/>
                </a:solidFill>
                <a:latin typeface="Monotype Corsiva" pitchFamily="66" charset="0"/>
                <a:cs typeface="Times New Roman" panose="02020603050405020304" pitchFamily="18" charset="0"/>
              </a:rPr>
              <a:t>3</a:t>
            </a:r>
            <a:endParaRPr lang="ru-RU" altLang="ru-RU" sz="8000" b="1" dirty="0">
              <a:solidFill>
                <a:srgbClr val="7030A0"/>
              </a:solidFill>
              <a:latin typeface="Monotype Corsiva" pitchFamily="66" charset="0"/>
              <a:cs typeface="Times New Roman" panose="02020603050405020304" pitchFamily="18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000100" y="2857496"/>
            <a:ext cx="2643206" cy="207170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5400" b="1" dirty="0" smtClean="0">
                <a:solidFill>
                  <a:srgbClr val="CC0000"/>
                </a:solidFill>
                <a:latin typeface="Monotype Corsiva" pitchFamily="66" charset="0"/>
                <a:cs typeface="Times New Roman" panose="02020603050405020304" pitchFamily="18" charset="0"/>
              </a:rPr>
              <a:t>Подумай </a:t>
            </a:r>
          </a:p>
          <a:p>
            <a:pPr algn="ctr"/>
            <a:r>
              <a:rPr lang="ru-RU" altLang="ru-RU" sz="5400" b="1" dirty="0" smtClean="0">
                <a:solidFill>
                  <a:srgbClr val="CC0000"/>
                </a:solidFill>
                <a:latin typeface="Monotype Corsiva" pitchFamily="66" charset="0"/>
                <a:cs typeface="Times New Roman" panose="02020603050405020304" pitchFamily="18" charset="0"/>
              </a:rPr>
              <a:t>ещё!</a:t>
            </a:r>
            <a:endParaRPr lang="ru-RU" altLang="ru-RU" sz="5400" b="1" dirty="0">
              <a:solidFill>
                <a:srgbClr val="CC0000"/>
              </a:solidFill>
              <a:latin typeface="Monotype Corsiva" pitchFamily="66" charset="0"/>
              <a:cs typeface="Times New Roman" panose="02020603050405020304" pitchFamily="18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000100" y="2857496"/>
            <a:ext cx="2643206" cy="2071702"/>
          </a:xfrm>
          <a:prstGeom prst="rect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66682" y="723880"/>
            <a:ext cx="8563036" cy="1562112"/>
          </a:xfrm>
          <a:prstGeom prst="roundRect">
            <a:avLst/>
          </a:prstGeom>
          <a:noFill/>
          <a:ln w="3175">
            <a:solidFill>
              <a:srgbClr val="095BFF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На складе было 5 цистерн с горючим, по 6 тонн в каждой. Из двух цистерн горючее выдали. Сколько цистерн осталось?</a:t>
            </a:r>
            <a:r>
              <a:rPr lang="ru-RU" sz="4400" dirty="0" smtClean="0">
                <a:solidFill>
                  <a:srgbClr val="002060"/>
                </a:solidFill>
                <a:latin typeface="Monotype Corsiva" pitchFamily="66" charset="0"/>
              </a:rPr>
              <a:t> </a:t>
            </a:r>
            <a:endParaRPr lang="ru-RU" sz="4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27" name="Рисунок 26" descr="стр_анимац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548060" y="4667254"/>
            <a:ext cx="1214420" cy="202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2961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077" grpId="0" animBg="1"/>
      <p:bldP spid="3077" grpId="1" animBg="1"/>
      <p:bldP spid="3078" grpId="0" animBg="1"/>
      <p:bldP spid="3078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857224" y="2643182"/>
            <a:ext cx="2722512" cy="207170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altLang="ru-RU" sz="7200" b="1" dirty="0" smtClean="0">
                <a:solidFill>
                  <a:srgbClr val="7030A0"/>
                </a:solidFill>
                <a:latin typeface="Monotype Corsiva" pitchFamily="66" charset="0"/>
                <a:cs typeface="Times New Roman" panose="02020603050405020304" pitchFamily="18" charset="0"/>
              </a:rPr>
              <a:t>20</a:t>
            </a:r>
            <a:endParaRPr lang="ru-RU" altLang="ru-RU" sz="7200" b="1" dirty="0">
              <a:solidFill>
                <a:srgbClr val="7030A0"/>
              </a:solidFill>
              <a:latin typeface="Monotype Corsiva" pitchFamily="66" charset="0"/>
              <a:cs typeface="Times New Roman" panose="02020603050405020304" pitchFamily="18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857224" y="2643182"/>
            <a:ext cx="2714644" cy="207170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altLang="ru-RU" sz="8000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r>
              <a:rPr lang="ru-RU" altLang="ru-RU" sz="8000" dirty="0" smtClean="0">
                <a:solidFill>
                  <a:srgbClr val="7030A0"/>
                </a:solidFill>
                <a:latin typeface="Monotype Corsiva" pitchFamily="66" charset="0"/>
              </a:rPr>
              <a:t>Верно</a:t>
            </a:r>
            <a:endParaRPr lang="ru-RU" altLang="ru-RU" sz="8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857224" y="2643182"/>
            <a:ext cx="2714644" cy="2071702"/>
          </a:xfrm>
          <a:prstGeom prst="rect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000628" y="2643182"/>
            <a:ext cx="2658942" cy="207170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2700000" scaled="1"/>
            <a:tileRect/>
          </a:gradFill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altLang="ru-RU" sz="8000" b="1" dirty="0" smtClean="0">
                <a:solidFill>
                  <a:srgbClr val="7030A0"/>
                </a:solidFill>
                <a:latin typeface="Monotype Corsiva" pitchFamily="66" charset="0"/>
                <a:cs typeface="Times New Roman" panose="02020603050405020304" pitchFamily="18" charset="0"/>
              </a:rPr>
              <a:t>10</a:t>
            </a:r>
            <a:endParaRPr lang="ru-RU" altLang="ru-RU" sz="8000" b="1" dirty="0">
              <a:solidFill>
                <a:srgbClr val="7030A0"/>
              </a:solidFill>
              <a:latin typeface="Monotype Corsiva" pitchFamily="66" charset="0"/>
              <a:cs typeface="Times New Roman" panose="02020603050405020304" pitchFamily="18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000628" y="2643182"/>
            <a:ext cx="2643206" cy="207170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5400" b="1" dirty="0" smtClean="0">
                <a:solidFill>
                  <a:srgbClr val="CC0000"/>
                </a:solidFill>
                <a:latin typeface="Monotype Corsiva" pitchFamily="66" charset="0"/>
                <a:cs typeface="Times New Roman" panose="02020603050405020304" pitchFamily="18" charset="0"/>
              </a:rPr>
              <a:t>Подумай </a:t>
            </a:r>
          </a:p>
          <a:p>
            <a:pPr algn="ctr"/>
            <a:r>
              <a:rPr lang="ru-RU" altLang="ru-RU" sz="5400" b="1" dirty="0" smtClean="0">
                <a:solidFill>
                  <a:srgbClr val="CC0000"/>
                </a:solidFill>
                <a:latin typeface="Monotype Corsiva" pitchFamily="66" charset="0"/>
                <a:cs typeface="Times New Roman" panose="02020603050405020304" pitchFamily="18" charset="0"/>
              </a:rPr>
              <a:t>ещё!</a:t>
            </a:r>
            <a:endParaRPr lang="ru-RU" altLang="ru-RU" sz="5400" b="1" dirty="0">
              <a:solidFill>
                <a:srgbClr val="CC0000"/>
              </a:solidFill>
              <a:latin typeface="Monotype Corsiva" pitchFamily="66" charset="0"/>
              <a:cs typeface="Times New Roman" panose="02020603050405020304" pitchFamily="18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000628" y="2643182"/>
            <a:ext cx="2643206" cy="2071702"/>
          </a:xfrm>
          <a:prstGeom prst="rect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66682" y="723880"/>
            <a:ext cx="8563036" cy="1285884"/>
          </a:xfrm>
          <a:prstGeom prst="roundRect">
            <a:avLst/>
          </a:prstGeom>
          <a:noFill/>
          <a:ln w="3175">
            <a:solidFill>
              <a:srgbClr val="095BFF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Пара лошадей пробежала 20 км. Сколько километров пробежала каждая лошадь?</a:t>
            </a:r>
            <a:endParaRPr lang="ru-RU" sz="4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27" name="Рисунок 26" descr="стр_анимац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548060" y="4667254"/>
            <a:ext cx="1214420" cy="202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2961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077" grpId="0" animBg="1"/>
      <p:bldP spid="3077" grpId="1" animBg="1"/>
      <p:bldP spid="3078" grpId="0" animBg="1"/>
      <p:bldP spid="3078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814" y="0"/>
            <a:ext cx="91708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0975" y="5450618"/>
            <a:ext cx="2713025" cy="140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85720" y="6894"/>
            <a:ext cx="8501122" cy="685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«Человеку, изучающему алгебру, часто полезнее решить одну и ту же задачу тремя различными способами, чем решить три-четыре различные задачи. Решая одну задачу различными методами, можно путем сравнений выяснить, какой из них короче и эффективнее. Так вырабатывается опыт»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		У.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Сойер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239000" cy="1308760"/>
          </a:xfrm>
          <a:prstGeom prst="octagon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</a:t>
            </a:r>
            <a:r>
              <a:rPr lang="ru-RU" sz="5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Лист настроения</a:t>
            </a:r>
            <a:endParaRPr lang="ru-RU" sz="54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9461" name="Picture 5" descr="C:\Users\Дом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44575"/>
            <a:ext cx="3312368" cy="3180769"/>
          </a:xfrm>
          <a:prstGeom prst="rect">
            <a:avLst/>
          </a:prstGeom>
          <a:noFill/>
        </p:spPr>
      </p:pic>
      <p:pic>
        <p:nvPicPr>
          <p:cNvPr id="19462" name="Picture 6" descr="C:\Users\Дом\Desktop\delusio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708920"/>
            <a:ext cx="2592288" cy="2592288"/>
          </a:xfrm>
          <a:prstGeom prst="rect">
            <a:avLst/>
          </a:prstGeom>
          <a:noFill/>
        </p:spPr>
      </p:pic>
      <p:pic>
        <p:nvPicPr>
          <p:cNvPr id="19463" name="Picture 7" descr="C:\Users\Дом\Desktop\smiley_photosculpture-p153273358413484139u7j7_4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844824"/>
            <a:ext cx="2448272" cy="2448272"/>
          </a:xfrm>
          <a:prstGeom prst="rect">
            <a:avLst/>
          </a:prstGeom>
          <a:noFill/>
        </p:spPr>
      </p:pic>
      <p:pic>
        <p:nvPicPr>
          <p:cNvPr id="22530" name="Picture 2" descr="C:\Users\Дом\Desktop\413088_html_378c830c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365104"/>
            <a:ext cx="2801887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C:\Users\Дом\Desktop\i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7920880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239000" cy="1308760"/>
          </a:xfrm>
          <a:prstGeom prst="octagon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</a:t>
            </a:r>
            <a:r>
              <a:rPr lang="ru-RU" sz="5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Лист настроения</a:t>
            </a:r>
            <a:endParaRPr lang="ru-RU" sz="54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9461" name="Picture 5" descr="C:\Users\Дом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44575"/>
            <a:ext cx="3312368" cy="3180769"/>
          </a:xfrm>
          <a:prstGeom prst="rect">
            <a:avLst/>
          </a:prstGeom>
          <a:noFill/>
        </p:spPr>
      </p:pic>
      <p:pic>
        <p:nvPicPr>
          <p:cNvPr id="19462" name="Picture 6" descr="C:\Users\Дом\Desktop\delusio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708920"/>
            <a:ext cx="2592288" cy="2592288"/>
          </a:xfrm>
          <a:prstGeom prst="rect">
            <a:avLst/>
          </a:prstGeom>
          <a:noFill/>
        </p:spPr>
      </p:pic>
      <p:pic>
        <p:nvPicPr>
          <p:cNvPr id="19463" name="Picture 7" descr="C:\Users\Дом\Desktop\smiley_photosculpture-p153273358413484139u7j7_4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844824"/>
            <a:ext cx="2448272" cy="2448272"/>
          </a:xfrm>
          <a:prstGeom prst="rect">
            <a:avLst/>
          </a:prstGeom>
          <a:noFill/>
        </p:spPr>
      </p:pic>
      <p:pic>
        <p:nvPicPr>
          <p:cNvPr id="19464" name="Picture 8" descr="C:\Users\Дом\Desktop\413088_html_378c830c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4293096"/>
            <a:ext cx="2513856" cy="2344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fs00.infourok.ru/images/doc/235/113588/3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814" y="0"/>
            <a:ext cx="91708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0975" y="5450618"/>
            <a:ext cx="2713025" cy="140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60207" y="-45203"/>
            <a:ext cx="91552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Викторина. "Дальше, дальше..."</a:t>
            </a:r>
            <a:endParaRPr lang="ru-RU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1071546"/>
            <a:ext cx="81439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1</a:t>
            </a:r>
            <a:r>
              <a:rPr lang="ru-RU" sz="2800" dirty="0" smtClean="0"/>
              <a:t>. </a:t>
            </a:r>
            <a:r>
              <a:rPr lang="ru-RU" sz="2800" i="1" dirty="0" smtClean="0"/>
              <a:t>Сумма одночленов</a:t>
            </a:r>
            <a:endParaRPr lang="ru-RU" sz="2800" b="1" dirty="0" smtClean="0"/>
          </a:p>
          <a:p>
            <a:r>
              <a:rPr lang="ru-RU" sz="2800" dirty="0" smtClean="0"/>
              <a:t>2. </a:t>
            </a:r>
            <a:r>
              <a:rPr lang="ru-RU" sz="2800" i="1" dirty="0" smtClean="0"/>
              <a:t>Сотая часть числа</a:t>
            </a:r>
            <a:endParaRPr lang="ru-RU" sz="2800" b="1" dirty="0" smtClean="0"/>
          </a:p>
          <a:p>
            <a:r>
              <a:rPr lang="ru-RU" sz="2800" dirty="0" smtClean="0"/>
              <a:t>3. </a:t>
            </a:r>
            <a:r>
              <a:rPr lang="ru-RU" sz="2800" i="1" dirty="0" smtClean="0"/>
              <a:t>Результат вычитания</a:t>
            </a:r>
            <a:endParaRPr lang="ru-RU" sz="2800" dirty="0" smtClean="0"/>
          </a:p>
          <a:p>
            <a:r>
              <a:rPr lang="ru-RU" sz="2800" dirty="0" smtClean="0"/>
              <a:t>4. </a:t>
            </a:r>
            <a:r>
              <a:rPr lang="ru-RU" sz="2800" i="1" dirty="0" smtClean="0"/>
              <a:t>Форма футбольного мяча</a:t>
            </a:r>
            <a:endParaRPr lang="ru-RU" sz="2800" b="1" dirty="0" smtClean="0"/>
          </a:p>
          <a:p>
            <a:r>
              <a:rPr lang="ru-RU" sz="2800" dirty="0" smtClean="0"/>
              <a:t>5. </a:t>
            </a:r>
            <a:r>
              <a:rPr lang="ru-RU" sz="2800" i="1" dirty="0" smtClean="0"/>
              <a:t>Наибольшее двухзначное число</a:t>
            </a:r>
            <a:endParaRPr lang="ru-RU" sz="2800" b="1" dirty="0" smtClean="0"/>
          </a:p>
          <a:p>
            <a:r>
              <a:rPr lang="ru-RU" sz="2800" dirty="0" smtClean="0"/>
              <a:t>6. </a:t>
            </a:r>
            <a:r>
              <a:rPr lang="ru-RU" sz="2800" i="1" dirty="0" smtClean="0"/>
              <a:t>Сколько секунд в градусе</a:t>
            </a:r>
            <a:endParaRPr lang="ru-RU" sz="2800" b="1" dirty="0" smtClean="0"/>
          </a:p>
          <a:p>
            <a:r>
              <a:rPr lang="ru-RU" sz="2800" dirty="0" smtClean="0"/>
              <a:t>7. </a:t>
            </a:r>
            <a:r>
              <a:rPr lang="ru-RU" sz="2800" i="1" dirty="0" smtClean="0"/>
              <a:t>График линейной функции</a:t>
            </a:r>
            <a:endParaRPr lang="ru-RU" sz="2800" b="1" dirty="0" smtClean="0"/>
          </a:p>
          <a:p>
            <a:r>
              <a:rPr lang="ru-RU" sz="2800" dirty="0" smtClean="0"/>
              <a:t>8. </a:t>
            </a:r>
            <a:r>
              <a:rPr lang="ru-RU" sz="2800" i="1" dirty="0" smtClean="0"/>
              <a:t>Сколько нулей в записи числа миллиард</a:t>
            </a:r>
            <a:endParaRPr lang="ru-RU" sz="2800" b="1" dirty="0" smtClean="0"/>
          </a:p>
          <a:p>
            <a:r>
              <a:rPr lang="ru-RU" sz="2800" dirty="0" smtClean="0"/>
              <a:t>9. </a:t>
            </a:r>
            <a:r>
              <a:rPr lang="ru-RU" sz="2800" i="1" dirty="0" smtClean="0"/>
              <a:t>Какое число делится на все числа без остатка</a:t>
            </a:r>
            <a:endParaRPr lang="ru-RU" sz="2800" b="1" dirty="0" smtClean="0"/>
          </a:p>
          <a:p>
            <a:r>
              <a:rPr lang="ru-RU" sz="2800" dirty="0" smtClean="0"/>
              <a:t>10. </a:t>
            </a:r>
            <a:r>
              <a:rPr lang="ru-RU" sz="2800" i="1" dirty="0" smtClean="0"/>
              <a:t>Какое число не является ни простым, ни составным</a:t>
            </a:r>
            <a:endParaRPr lang="ru-RU" sz="2800" b="1" dirty="0" smtClean="0"/>
          </a:p>
          <a:p>
            <a:r>
              <a:rPr lang="ru-RU" sz="2800" dirty="0" smtClean="0"/>
              <a:t>11. </a:t>
            </a:r>
            <a:r>
              <a:rPr lang="ru-RU" sz="2800" i="1" dirty="0" smtClean="0"/>
              <a:t>Верное равенство двух отношений</a:t>
            </a:r>
            <a:endParaRPr lang="ru-RU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814" y="0"/>
            <a:ext cx="91708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0975" y="5450618"/>
            <a:ext cx="2713025" cy="140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60207" y="-45203"/>
            <a:ext cx="91552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Викторина. "Дальше, дальше..."</a:t>
            </a:r>
            <a:endParaRPr lang="ru-RU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28596" y="1285860"/>
            <a:ext cx="8435975" cy="4525963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12. </a:t>
            </a:r>
            <a:r>
              <a:rPr kumimoji="0" lang="ru-RU" sz="2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Цель решения уравнения</a:t>
            </a: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13. </a:t>
            </a:r>
            <a:r>
              <a:rPr kumimoji="0" lang="ru-RU" sz="2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Зависимость одной переменной от другой</a:t>
            </a: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14. </a:t>
            </a:r>
            <a:r>
              <a:rPr kumimoji="0" lang="ru-RU" sz="2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 сколько надо разделить 3, чтобы получить 6</a:t>
            </a: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15. </a:t>
            </a:r>
            <a:r>
              <a:rPr kumimoji="0" lang="ru-RU" sz="2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Сколько минут в трёх пятых часа</a:t>
            </a: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16. </a:t>
            </a:r>
            <a:r>
              <a:rPr kumimoji="0" lang="ru-RU" sz="2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Деление числителя и знаменателя на одно и то же число</a:t>
            </a: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17. </a:t>
            </a:r>
            <a:r>
              <a:rPr kumimoji="0" lang="ru-RU" sz="2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Сколько получится десятков, если 2 десятка умножить на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ru-RU" sz="2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2 десятка</a:t>
            </a: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18. </a:t>
            </a:r>
            <a:r>
              <a:rPr kumimoji="0" lang="ru-RU" sz="2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Корень уравнения </a:t>
            </a:r>
            <a:r>
              <a:rPr kumimoji="0" lang="en-US" sz="2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|x|=</a:t>
            </a:r>
            <a:r>
              <a:rPr kumimoji="0" lang="ru-RU" sz="2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-7</a:t>
            </a: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19. </a:t>
            </a:r>
            <a:r>
              <a:rPr kumimoji="0" lang="ru-RU" sz="2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Число, одна треть которого составляет 12</a:t>
            </a: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20. </a:t>
            </a:r>
            <a:r>
              <a:rPr kumimoji="0" lang="ru-RU" sz="2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Название свойства сложения </a:t>
            </a:r>
            <a:r>
              <a:rPr kumimoji="0" lang="en-US" sz="2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sz="26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a+b</a:t>
            </a:r>
            <a:r>
              <a:rPr kumimoji="0" lang="en-US" sz="2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)+c=a+(</a:t>
            </a:r>
            <a:r>
              <a:rPr kumimoji="0" lang="en-US" sz="26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b+c</a:t>
            </a:r>
            <a:r>
              <a:rPr kumimoji="0" lang="en-US" sz="2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21. </a:t>
            </a:r>
            <a:r>
              <a:rPr kumimoji="0" lang="ru-RU" sz="2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Независимая переменная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2946" name="Picture 2" descr="http://uslide.ru/images/10/17052/736/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286808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98-1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286388"/>
            <a:ext cx="2075714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3500430" y="1714488"/>
            <a:ext cx="542928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Квадратные уравнения </a:t>
            </a:r>
            <a:r>
              <a:rPr lang="ru-RU" sz="2400" dirty="0" smtClean="0">
                <a:solidFill>
                  <a:schemeClr val="bg1"/>
                </a:solidFill>
              </a:rPr>
              <a:t> — это фундамент, на котором покоится величественное здание математики. Они находят широкое применение при решении различных тригонометрических, показательных, логарифмических, иррациональных уравнений и неравенств, большого количества разных типов задач.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226</TotalTime>
  <Words>836</Words>
  <Application>Microsoft Office PowerPoint</Application>
  <PresentationFormat>Экран (4:3)</PresentationFormat>
  <Paragraphs>187</Paragraphs>
  <Slides>35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Поток</vt:lpstr>
      <vt:lpstr>Формула</vt:lpstr>
      <vt:lpstr>Слайд 1</vt:lpstr>
      <vt:lpstr>Слайд 2</vt:lpstr>
      <vt:lpstr>Слайд 3</vt:lpstr>
      <vt:lpstr>    Лист настроения</vt:lpstr>
      <vt:lpstr>Слайд 5</vt:lpstr>
      <vt:lpstr>2</vt:lpstr>
      <vt:lpstr>2</vt:lpstr>
      <vt:lpstr>Слайд 8</vt:lpstr>
      <vt:lpstr>Слайд 9</vt:lpstr>
      <vt:lpstr>Слайд 10</vt:lpstr>
      <vt:lpstr>Слайд 11</vt:lpstr>
      <vt:lpstr>Работа с таблицей</vt:lpstr>
      <vt:lpstr>Работа с таблицей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    Лист настроения</vt:lpstr>
      <vt:lpstr>Слайд 35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Rima</cp:lastModifiedBy>
  <cp:revision>25</cp:revision>
  <dcterms:created xsi:type="dcterms:W3CDTF">2015-01-18T15:20:33Z</dcterms:created>
  <dcterms:modified xsi:type="dcterms:W3CDTF">2018-02-06T18:15:28Z</dcterms:modified>
</cp:coreProperties>
</file>