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99" r:id="rId1"/>
  </p:sldMasterIdLst>
  <p:notesMasterIdLst>
    <p:notesMasterId r:id="rId16"/>
  </p:notesMasterIdLst>
  <p:sldIdLst>
    <p:sldId id="318" r:id="rId2"/>
    <p:sldId id="307" r:id="rId3"/>
    <p:sldId id="306" r:id="rId4"/>
    <p:sldId id="315" r:id="rId5"/>
    <p:sldId id="314" r:id="rId6"/>
    <p:sldId id="293" r:id="rId7"/>
    <p:sldId id="312" r:id="rId8"/>
    <p:sldId id="272" r:id="rId9"/>
    <p:sldId id="313" r:id="rId10"/>
    <p:sldId id="294" r:id="rId11"/>
    <p:sldId id="310" r:id="rId12"/>
    <p:sldId id="311" r:id="rId13"/>
    <p:sldId id="305" r:id="rId14"/>
    <p:sldId id="316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2411D1-9936-4E89-89D8-7F0067F113DB}" type="datetimeFigureOut">
              <a:rPr lang="ru-RU" smtClean="0"/>
              <a:t>20.11.2019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8F52AD-C52C-4710-A189-D3C842477D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57032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8F52AD-C52C-4710-A189-D3C842477D78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15765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8F52AD-C52C-4710-A189-D3C842477D78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79176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8F52AD-C52C-4710-A189-D3C842477D78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5251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8F52AD-C52C-4710-A189-D3C842477D78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887679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8F52AD-C52C-4710-A189-D3C842477D78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154082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8F52AD-C52C-4710-A189-D3C842477D78}" type="slidenum">
              <a:rPr lang="ru-RU" smtClean="0"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0133417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8F52AD-C52C-4710-A189-D3C842477D78}" type="slidenum">
              <a:rPr lang="ru-RU" smtClean="0"/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3499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AA998-B4B6-4BDA-AD97-492CD773051A}" type="datetimeFigureOut">
              <a:rPr lang="ru-RU" smtClean="0"/>
              <a:t>20.11.2019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ABA9E-50FE-488A-8A5D-2C0D8E159FE5}" type="slidenum">
              <a:rPr lang="ru-RU" smtClean="0"/>
              <a:t>‹#›</a:t>
            </a:fld>
            <a:endParaRPr lang="ru-RU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947813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AA998-B4B6-4BDA-AD97-492CD773051A}" type="datetimeFigureOut">
              <a:rPr lang="ru-RU" smtClean="0"/>
              <a:t>20.11.2019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ABA9E-50FE-488A-8A5D-2C0D8E159F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70376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AA998-B4B6-4BDA-AD97-492CD773051A}" type="datetimeFigureOut">
              <a:rPr lang="ru-RU" smtClean="0"/>
              <a:t>20.11.2019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ABA9E-50FE-488A-8A5D-2C0D8E159F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06818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AA998-B4B6-4BDA-AD97-492CD773051A}" type="datetimeFigureOut">
              <a:rPr lang="ru-RU" smtClean="0"/>
              <a:t>20.11.2019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ABA9E-50FE-488A-8A5D-2C0D8E159FE5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4337805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AA998-B4B6-4BDA-AD97-492CD773051A}" type="datetimeFigureOut">
              <a:rPr lang="ru-RU" smtClean="0"/>
              <a:t>20.11.2019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ABA9E-50FE-488A-8A5D-2C0D8E159F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035202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AA998-B4B6-4BDA-AD97-492CD773051A}" type="datetimeFigureOut">
              <a:rPr lang="ru-RU" smtClean="0"/>
              <a:t>20.11.2019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ABA9E-50FE-488A-8A5D-2C0D8E159FE5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7905300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AA998-B4B6-4BDA-AD97-492CD773051A}" type="datetimeFigureOut">
              <a:rPr lang="ru-RU" smtClean="0"/>
              <a:t>20.11.2019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ABA9E-50FE-488A-8A5D-2C0D8E159F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597787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AA998-B4B6-4BDA-AD97-492CD773051A}" type="datetimeFigureOut">
              <a:rPr lang="ru-RU" smtClean="0"/>
              <a:t>20.11.2019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ABA9E-50FE-488A-8A5D-2C0D8E159F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885208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AA998-B4B6-4BDA-AD97-492CD773051A}" type="datetimeFigureOut">
              <a:rPr lang="ru-RU" smtClean="0"/>
              <a:t>20.11.2019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ABA9E-50FE-488A-8A5D-2C0D8E159F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411546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AA998-B4B6-4BDA-AD97-492CD773051A}" type="datetimeFigureOut">
              <a:rPr lang="ru-RU" smtClean="0"/>
              <a:t>20.11.2019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ABA9E-50FE-488A-8A5D-2C0D8E159F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35625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AA998-B4B6-4BDA-AD97-492CD773051A}" type="datetimeFigureOut">
              <a:rPr lang="ru-RU" smtClean="0"/>
              <a:t>20.11.2019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ABA9E-50FE-488A-8A5D-2C0D8E159F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87547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AA998-B4B6-4BDA-AD97-492CD773051A}" type="datetimeFigureOut">
              <a:rPr lang="ru-RU" smtClean="0"/>
              <a:t>20.11.2019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ABA9E-50FE-488A-8A5D-2C0D8E159F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95529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AA998-B4B6-4BDA-AD97-492CD773051A}" type="datetimeFigureOut">
              <a:rPr lang="ru-RU" smtClean="0"/>
              <a:t>20.11.2019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ABA9E-50FE-488A-8A5D-2C0D8E159F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21476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AA998-B4B6-4BDA-AD97-492CD773051A}" type="datetimeFigureOut">
              <a:rPr lang="ru-RU" smtClean="0"/>
              <a:t>20.11.2019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ABA9E-50FE-488A-8A5D-2C0D8E159F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33468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AA998-B4B6-4BDA-AD97-492CD773051A}" type="datetimeFigureOut">
              <a:rPr lang="ru-RU" smtClean="0"/>
              <a:t>20.11.2019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ABA9E-50FE-488A-8A5D-2C0D8E159F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85051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AA998-B4B6-4BDA-AD97-492CD773051A}" type="datetimeFigureOut">
              <a:rPr lang="ru-RU" smtClean="0"/>
              <a:t>20.11.2019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ABA9E-50FE-488A-8A5D-2C0D8E159F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620039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AA998-B4B6-4BDA-AD97-492CD773051A}" type="datetimeFigureOut">
              <a:rPr lang="ru-RU" smtClean="0"/>
              <a:t>20.11.2019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ABA9E-50FE-488A-8A5D-2C0D8E159F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16899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7AFAA998-B4B6-4BDA-AD97-492CD773051A}" type="datetimeFigureOut">
              <a:rPr lang="ru-RU" smtClean="0"/>
              <a:t>20.11.2019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4B7ABA9E-50FE-488A-8A5D-2C0D8E159F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880678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900" r:id="rId1"/>
    <p:sldLayoutId id="2147483901" r:id="rId2"/>
    <p:sldLayoutId id="2147483902" r:id="rId3"/>
    <p:sldLayoutId id="2147483903" r:id="rId4"/>
    <p:sldLayoutId id="2147483904" r:id="rId5"/>
    <p:sldLayoutId id="2147483905" r:id="rId6"/>
    <p:sldLayoutId id="2147483906" r:id="rId7"/>
    <p:sldLayoutId id="2147483907" r:id="rId8"/>
    <p:sldLayoutId id="2147483908" r:id="rId9"/>
    <p:sldLayoutId id="2147483909" r:id="rId10"/>
    <p:sldLayoutId id="2147483910" r:id="rId11"/>
    <p:sldLayoutId id="2147483911" r:id="rId12"/>
    <p:sldLayoutId id="2147483912" r:id="rId13"/>
    <p:sldLayoutId id="2147483913" r:id="rId14"/>
    <p:sldLayoutId id="2147483914" r:id="rId15"/>
    <p:sldLayoutId id="2147483915" r:id="rId16"/>
    <p:sldLayoutId id="2147483916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 rot="10800000" flipV="1">
            <a:off x="831850" y="443345"/>
            <a:ext cx="10515600" cy="928255"/>
          </a:xfrm>
        </p:spPr>
        <p:txBody>
          <a:bodyPr>
            <a:noAutofit/>
          </a:bodyPr>
          <a:lstStyle/>
          <a:p>
            <a:pPr algn="ctr"/>
            <a:r>
              <a:rPr lang="ru-RU" sz="3200" b="1" u="sng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b="1" u="sng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200" b="1" u="sng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1842654" y="1371601"/>
            <a:ext cx="9504795" cy="5015344"/>
          </a:xfrm>
        </p:spPr>
        <p:txBody>
          <a:bodyPr>
            <a:normAutofit/>
          </a:bodyPr>
          <a:lstStyle/>
          <a:p>
            <a:pPr algn="ctr">
              <a:lnSpc>
                <a:spcPct val="120000"/>
              </a:lnSpc>
            </a:pPr>
            <a:endParaRPr lang="ru-RU" sz="400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20000"/>
              </a:lnSpc>
            </a:pPr>
            <a:r>
              <a:rPr lang="ru-RU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Проведение итогового сочинения (изложения) в 2019-2020 учебном году.</a:t>
            </a:r>
            <a:endParaRPr lang="ru-RU" sz="4000" b="1" dirty="0" smtClean="0">
              <a:solidFill>
                <a:schemeClr val="bg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07423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03394" y="870183"/>
            <a:ext cx="10113818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        </a:t>
            </a:r>
          </a:p>
          <a:p>
            <a:endParaRPr lang="ru-RU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046285" y="1166843"/>
            <a:ext cx="9856177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ru-RU" dirty="0" smtClean="0"/>
          </a:p>
          <a:p>
            <a:pPr algn="just"/>
            <a:endParaRPr lang="ru-RU" dirty="0" smtClean="0"/>
          </a:p>
          <a:p>
            <a:pPr algn="just"/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186962" y="197346"/>
            <a:ext cx="9715499" cy="51090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just">
              <a:buFont typeface="Wingdings" panose="05000000000000000000" pitchFamily="2" charset="2"/>
              <a:buChar char="q"/>
            </a:pP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>
              <a:buFont typeface="Wingdings" panose="05000000000000000000" pitchFamily="2" charset="2"/>
              <a:buChar char="q"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ctr"/>
            <a:r>
              <a:rPr lang="ru-RU" sz="3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Порядок проверки и оценивания ИС-11.</a:t>
            </a:r>
          </a:p>
          <a:p>
            <a:pPr lvl="1" algn="just"/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/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00100" lvl="1" indent="-342900" algn="just">
              <a:buFont typeface="Wingdings" panose="05000000000000000000" pitchFamily="2" charset="2"/>
              <a:buChar char="Ø"/>
            </a:pPr>
            <a:r>
              <a:rPr lang="ru-RU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Проверка осуществляется экспертами, входящими в состав комиссии  по проверке в ОО.</a:t>
            </a:r>
          </a:p>
          <a:p>
            <a:pPr marL="800100" lvl="1" indent="-342900" algn="just">
              <a:buFont typeface="Wingdings" panose="05000000000000000000" pitchFamily="2" charset="2"/>
              <a:buChar char="Ø"/>
            </a:pPr>
            <a:r>
              <a:rPr lang="ru-RU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Технический </a:t>
            </a:r>
            <a:r>
              <a:rPr lang="ru-R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специалист ОО проводит копирование бланков регистрации и бланков записи участников ИС (изложения</a:t>
            </a:r>
            <a:r>
              <a:rPr lang="ru-RU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и передает копии бланков экспертам.</a:t>
            </a:r>
            <a:endParaRPr lang="ru-RU" sz="200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00100" lvl="1" indent="-342900" algn="just">
              <a:buFont typeface="Wingdings" panose="05000000000000000000" pitchFamily="2" charset="2"/>
              <a:buChar char="Ø"/>
            </a:pPr>
            <a:r>
              <a:rPr lang="ru-RU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Копирование </a:t>
            </a:r>
            <a:r>
              <a:rPr lang="ru-R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бланков итогового сочинения (изложения) участников удаленных с ИС-11, либо досрочно завершивших ИС-11 по уважительной причине не производится, проверка таких сочинений (изложений) не осуществляется</a:t>
            </a:r>
            <a:r>
              <a:rPr lang="ru-RU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800100" lvl="1" indent="-342900" algn="just">
              <a:buFont typeface="Wingdings" panose="05000000000000000000" pitchFamily="2" charset="2"/>
              <a:buChar char="Ø"/>
            </a:pPr>
            <a:r>
              <a:rPr lang="ru-RU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Результаты проверки ИС-11 вносятся экспертом в копию бланка регистрации.</a:t>
            </a:r>
          </a:p>
          <a:p>
            <a:pPr marL="800100" lvl="1" indent="-342900" algn="just">
              <a:buFont typeface="Wingdings" panose="05000000000000000000" pitchFamily="2" charset="2"/>
              <a:buChar char="Ø"/>
            </a:pPr>
            <a:r>
              <a:rPr lang="ru-RU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Технический специалист переносит результаты проверки из копий бланков регистрации в оригиналы бланков регистрации участинков.</a:t>
            </a:r>
            <a:endParaRPr lang="ru-RU" sz="2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31111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540328"/>
            <a:ext cx="10515600" cy="540327"/>
          </a:xfrm>
        </p:spPr>
        <p:txBody>
          <a:bodyPr>
            <a:noAutofit/>
          </a:bodyPr>
          <a:lstStyle/>
          <a:p>
            <a:pPr algn="ctr"/>
            <a:r>
              <a:rPr lang="ru-RU" sz="3600" b="1" u="sng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b="1" u="sng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b="1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b="1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b="1" u="sng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Требования к сочинению</a:t>
            </a:r>
            <a:r>
              <a:rPr lang="ru-RU" sz="3600" b="1" u="sng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sz="3600" b="1" u="sng" dirty="0" smtClean="0">
              <a:solidFill>
                <a:srgbClr val="C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48690" y="1302328"/>
            <a:ext cx="9698759" cy="5056908"/>
          </a:xfrm>
        </p:spPr>
        <p:txBody>
          <a:bodyPr>
            <a:normAutofit/>
          </a:bodyPr>
          <a:lstStyle/>
          <a:p>
            <a:endParaRPr lang="ru-RU" b="1" u="sng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b="1" u="sng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Требование №1.</a:t>
            </a:r>
            <a:r>
              <a:rPr lang="ru-RU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ru-RU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Объем итогового </a:t>
            </a:r>
            <a:r>
              <a:rPr lang="ru-RU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сочинения»</a:t>
            </a:r>
            <a:endParaRPr lang="ru-RU" b="1" dirty="0" smtClean="0">
              <a:solidFill>
                <a:schemeClr val="bg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Рекомендуемое количество слов </a:t>
            </a:r>
            <a:r>
              <a:rPr lang="ru-RU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 350. </a:t>
            </a:r>
            <a:endParaRPr lang="ru-RU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Максимальное 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количество слов в сочинении не устанавливается. Если в сочинении </a:t>
            </a:r>
            <a:r>
              <a:rPr lang="ru-RU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менее 250 слов 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(в подсчёт включаются все слова, в том числе и служебные), то выставляется «незачет» за невыполнение требования 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№1 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«незачет» за работу в целом (такое сочинение не проверяется по критериям оценивания).</a:t>
            </a:r>
            <a:endParaRPr lang="ru-RU" dirty="0" smtClean="0">
              <a:solidFill>
                <a:schemeClr val="bg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b="1" u="sng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Требование </a:t>
            </a:r>
            <a:r>
              <a:rPr lang="ru-RU" b="1" u="sng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№2.</a:t>
            </a:r>
            <a:r>
              <a:rPr lang="ru-RU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ru-RU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Самостоятельность написания итогового </a:t>
            </a:r>
            <a:r>
              <a:rPr lang="ru-RU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сочинения»</a:t>
            </a:r>
            <a:endParaRPr lang="ru-RU" b="1" dirty="0" smtClean="0">
              <a:solidFill>
                <a:schemeClr val="bg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ИС-11 выполняется 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самостоятельно. Не допускается списывание 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сочинения из 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какого-либо 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источника.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Если сочинение признано несамостоятельным, то выставляется «незачет» за невыполнение требования №2 и «незачет» за работу в целом (такое сочинение не проверяется по критериям оценивания).</a:t>
            </a:r>
            <a:endParaRPr lang="ru-RU" dirty="0" smtClean="0">
              <a:solidFill>
                <a:schemeClr val="bg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294618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387927"/>
            <a:ext cx="10515600" cy="942109"/>
          </a:xfrm>
        </p:spPr>
        <p:txBody>
          <a:bodyPr>
            <a:normAutofit fontScale="90000"/>
          </a:bodyPr>
          <a:lstStyle/>
          <a:p>
            <a:r>
              <a:rPr lang="ru-RU" sz="3200" b="1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Сочинение оценивается по пяти критериям:</a:t>
            </a:r>
            <a:endParaRPr lang="ru-RU" sz="32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538654" y="1477108"/>
            <a:ext cx="9808795" cy="4612543"/>
          </a:xfrm>
        </p:spPr>
        <p:txBody>
          <a:bodyPr>
            <a:noAutofit/>
          </a:bodyPr>
          <a:lstStyle/>
          <a:p>
            <a:endParaRPr lang="ru-RU" sz="2800" u="sng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1500" indent="-571500">
              <a:buFont typeface="Wingdings" panose="05000000000000000000" pitchFamily="2" charset="2"/>
              <a:buChar char="ü"/>
            </a:pPr>
            <a:r>
              <a:rPr lang="ru-RU" sz="2800" u="sng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Критерий №1</a:t>
            </a:r>
            <a:r>
              <a:rPr lang="ru-RU" sz="2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ru-RU" sz="2800" b="1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Соответствие теме»;</a:t>
            </a:r>
          </a:p>
          <a:p>
            <a:pPr marL="571500" indent="-571500">
              <a:buFont typeface="Wingdings" panose="05000000000000000000" pitchFamily="2" charset="2"/>
              <a:buChar char="ü"/>
            </a:pPr>
            <a:r>
              <a:rPr lang="ru-RU" sz="2800" u="sng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Критерий №2</a:t>
            </a:r>
            <a:r>
              <a:rPr lang="ru-RU" sz="2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«Аргументация. Привлечение </a:t>
            </a:r>
            <a:r>
              <a:rPr lang="ru-RU" sz="2800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литературного </a:t>
            </a:r>
            <a:r>
              <a:rPr lang="ru-RU" sz="2800" b="1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материала»;</a:t>
            </a:r>
          </a:p>
          <a:p>
            <a:pPr marL="571500" indent="-571500">
              <a:buFont typeface="Wingdings" panose="05000000000000000000" pitchFamily="2" charset="2"/>
              <a:buChar char="ü"/>
            </a:pPr>
            <a:r>
              <a:rPr lang="ru-RU" sz="2800" u="sng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Критерий №3</a:t>
            </a:r>
            <a:r>
              <a:rPr lang="ru-RU" sz="2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«Композиция и логика рассуждения»;</a:t>
            </a:r>
          </a:p>
          <a:p>
            <a:pPr marL="571500" indent="-571500">
              <a:buFont typeface="Wingdings" panose="05000000000000000000" pitchFamily="2" charset="2"/>
              <a:buChar char="ü"/>
            </a:pPr>
            <a:r>
              <a:rPr lang="ru-RU" sz="2800" u="sng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Критерий №4</a:t>
            </a:r>
            <a:r>
              <a:rPr lang="ru-RU" sz="2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«Качество письменной речи»;</a:t>
            </a:r>
          </a:p>
          <a:p>
            <a:pPr marL="571500" indent="-571500">
              <a:buFont typeface="Wingdings" panose="05000000000000000000" pitchFamily="2" charset="2"/>
              <a:buChar char="ü"/>
            </a:pPr>
            <a:r>
              <a:rPr lang="ru-RU" sz="2800" u="sng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Критерий №5</a:t>
            </a:r>
            <a:r>
              <a:rPr lang="ru-RU" sz="2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«Грамотность».</a:t>
            </a:r>
            <a:endParaRPr lang="ru-RU" sz="2800" b="1" i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455886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 rot="10800000" flipV="1">
            <a:off x="831850" y="443345"/>
            <a:ext cx="10515600" cy="928255"/>
          </a:xfrm>
        </p:spPr>
        <p:txBody>
          <a:bodyPr>
            <a:noAutofit/>
          </a:bodyPr>
          <a:lstStyle/>
          <a:p>
            <a:pPr algn="ctr"/>
            <a:r>
              <a:rPr lang="ru-RU" sz="3200" b="1" u="sng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b="1" u="sng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1" u="sng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Ознакомление </a:t>
            </a:r>
            <a:r>
              <a:rPr lang="ru-RU" sz="3200" b="1" u="sng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результатами </a:t>
            </a:r>
            <a:r>
              <a:rPr lang="ru-RU" sz="3200" b="1" u="sng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ИС-11</a:t>
            </a:r>
            <a:endParaRPr lang="ru-RU" sz="3200" b="1" u="sng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1842654" y="1371601"/>
            <a:ext cx="9504795" cy="5015344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</a:pPr>
            <a:endParaRPr lang="ru-RU" sz="26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</a:pPr>
            <a:endParaRPr lang="ru-RU" sz="36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</a:pPr>
            <a:r>
              <a:rPr lang="ru-RU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результатами итогового сочинения (</a:t>
            </a:r>
            <a:r>
              <a:rPr lang="ru-RU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изложения) участники 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могут </a:t>
            </a:r>
            <a:r>
              <a:rPr lang="ru-RU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ознакомиться в образовательной организации.</a:t>
            </a:r>
          </a:p>
          <a:p>
            <a:pPr>
              <a:lnSpc>
                <a:spcPct val="120000"/>
              </a:lnSpc>
            </a:pPr>
            <a:endParaRPr lang="ru-RU" sz="32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</a:pPr>
            <a:r>
              <a:rPr lang="ru-RU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</a:t>
            </a:r>
            <a:endParaRPr lang="ru-RU" sz="3200" dirty="0" smtClean="0"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145080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 rot="10800000" flipV="1">
            <a:off x="831850" y="443345"/>
            <a:ext cx="10515600" cy="928255"/>
          </a:xfrm>
        </p:spPr>
        <p:txBody>
          <a:bodyPr>
            <a:noAutofit/>
          </a:bodyPr>
          <a:lstStyle/>
          <a:p>
            <a:pPr algn="ctr"/>
            <a:r>
              <a:rPr lang="ru-RU" sz="3200" b="1" u="sng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b="1" u="sng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200" b="1" u="sng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1842654" y="1371601"/>
            <a:ext cx="9504795" cy="5015344"/>
          </a:xfrm>
        </p:spPr>
        <p:txBody>
          <a:bodyPr>
            <a:normAutofit/>
          </a:bodyPr>
          <a:lstStyle/>
          <a:p>
            <a:pPr algn="ctr">
              <a:lnSpc>
                <a:spcPct val="120000"/>
              </a:lnSpc>
            </a:pPr>
            <a:endParaRPr lang="ru-RU" sz="2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20000"/>
              </a:lnSpc>
            </a:pPr>
            <a:endParaRPr lang="ru-RU" sz="26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20000"/>
              </a:lnSpc>
            </a:pPr>
            <a:r>
              <a:rPr lang="ru-RU" sz="5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Спасибо за внимание!</a:t>
            </a:r>
            <a:endParaRPr lang="ru-RU" sz="5400" b="1" dirty="0" smtClean="0">
              <a:solidFill>
                <a:schemeClr val="bg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21239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401782"/>
            <a:ext cx="10515600" cy="512618"/>
          </a:xfrm>
        </p:spPr>
        <p:txBody>
          <a:bodyPr>
            <a:noAutofit/>
          </a:bodyPr>
          <a:lstStyle/>
          <a:p>
            <a:pPr algn="ctr"/>
            <a:r>
              <a:rPr lang="ru-RU" sz="3200" b="1" u="sng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b="1" u="sng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1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b="1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1" u="sng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день проведения ИС-11: </a:t>
            </a:r>
            <a:endParaRPr lang="ru-RU" sz="3200" b="1" u="sng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648349" y="1147529"/>
            <a:ext cx="9754177" cy="5278582"/>
          </a:xfrm>
        </p:spPr>
        <p:txBody>
          <a:bodyPr>
            <a:noAutofit/>
          </a:bodyPr>
          <a:lstStyle/>
          <a:p>
            <a:endParaRPr lang="ru-RU" sz="2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ru-RU" dirty="0" smtClean="0"/>
          </a:p>
          <a:p>
            <a:r>
              <a:rPr lang="ru-RU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ОО могут присутствовать: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ru-RU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общественные </a:t>
            </a:r>
            <a:r>
              <a:rPr lang="ru-RU" sz="3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наблюдатели</a:t>
            </a:r>
            <a:r>
              <a:rPr lang="ru-RU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ru-RU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представители СМИ;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ru-RU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должностные лица Рособрнадзора.</a:t>
            </a:r>
            <a:endParaRPr lang="ru-RU" sz="3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320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29795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401782"/>
            <a:ext cx="10515600" cy="512618"/>
          </a:xfrm>
        </p:spPr>
        <p:txBody>
          <a:bodyPr>
            <a:noAutofit/>
          </a:bodyPr>
          <a:lstStyle/>
          <a:p>
            <a:pPr algn="ctr"/>
            <a:r>
              <a:rPr lang="ru-RU" sz="3200" b="1" u="sng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Начало </a:t>
            </a:r>
            <a:r>
              <a:rPr lang="ru-RU" sz="3200" b="1" u="sng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проведения </a:t>
            </a:r>
            <a:r>
              <a:rPr lang="ru-RU" sz="3200" b="1" u="sng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ИС-11: </a:t>
            </a:r>
            <a:endParaRPr lang="ru-RU" sz="3200" b="1" u="sng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468316" y="1019908"/>
            <a:ext cx="9879134" cy="5450165"/>
          </a:xfrm>
        </p:spPr>
        <p:txBody>
          <a:bodyPr>
            <a:no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sz="1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Руководитель ОО распределяет участников по кабинетам произвольно;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sz="1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Вход участников в ОО </a:t>
            </a:r>
            <a:r>
              <a:rPr lang="ru-RU" sz="1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1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 </a:t>
            </a:r>
            <a:r>
              <a:rPr lang="ru-RU" sz="1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09.00</a:t>
            </a:r>
            <a:r>
              <a:rPr lang="ru-RU" sz="1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sz="1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ИС-11 (изложение</a:t>
            </a:r>
            <a:r>
              <a:rPr lang="ru-RU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начинается в </a:t>
            </a:r>
            <a:r>
              <a:rPr lang="ru-RU" sz="1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10.00</a:t>
            </a:r>
            <a:r>
              <a:rPr lang="ru-RU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 местному </a:t>
            </a:r>
            <a:r>
              <a:rPr lang="ru-RU" sz="1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времени;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sz="1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 начала написания сочинения проводится </a:t>
            </a:r>
            <a:r>
              <a:rPr lang="ru-RU" sz="1800" b="1" u="sng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инструктаж</a:t>
            </a:r>
            <a:r>
              <a:rPr lang="ru-RU" sz="1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r>
              <a:rPr lang="ru-RU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1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часть (до 10.00):</a:t>
            </a:r>
          </a:p>
          <a:p>
            <a:r>
              <a:rPr lang="ru-RU" sz="1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1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Порядок проведения, случаи возможного   удаления, продолжительность написания, время и место ознакомления с результатами;</a:t>
            </a:r>
          </a:p>
          <a:p>
            <a:r>
              <a:rPr lang="ru-RU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1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Черновики не обрабатываются и не проверяются.</a:t>
            </a:r>
          </a:p>
          <a:p>
            <a:r>
              <a:rPr lang="ru-RU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1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часть (не ранее 10.00):</a:t>
            </a:r>
          </a:p>
          <a:p>
            <a:r>
              <a:rPr lang="ru-RU" sz="1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1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Ознакомление участников с темами сочинений, заполнение участниками регистрационных полей бланков.</a:t>
            </a:r>
            <a:endParaRPr lang="ru-RU" sz="1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Проверка членами комиссии правильности заполнения регистрационных бланков, объявление о  начале, продолжительности и окончании работы с фиксацией времени на доске.</a:t>
            </a:r>
            <a:r>
              <a:rPr lang="ru-RU" sz="1800" i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ru-RU" sz="1800" i="1" dirty="0" smtClean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ru-RU" sz="1600" i="1" dirty="0" smtClean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*  В случае опоздания участник </a:t>
            </a:r>
            <a:r>
              <a:rPr lang="ru-RU" sz="1600" i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допускается к написанию </a:t>
            </a:r>
            <a:r>
              <a:rPr lang="ru-RU" sz="1600" i="1" dirty="0" smtClean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ИС-11, </a:t>
            </a:r>
            <a:r>
              <a:rPr lang="ru-RU" sz="1600" i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при этом время окончания написания </a:t>
            </a:r>
            <a:r>
              <a:rPr lang="ru-RU" sz="1600" i="1" dirty="0" smtClean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не </a:t>
            </a:r>
            <a:r>
              <a:rPr lang="ru-RU" sz="1600" i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продлевается. </a:t>
            </a:r>
            <a:r>
              <a:rPr lang="ru-RU" sz="1600" i="1" dirty="0" smtClean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Повторный </a:t>
            </a:r>
            <a:r>
              <a:rPr lang="ru-RU" sz="1600" i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общий инструктаж для опоздавших участников не проводится. </a:t>
            </a:r>
            <a:endParaRPr lang="ru-RU" sz="1600" i="1" dirty="0">
              <a:solidFill>
                <a:schemeClr val="bg1"/>
              </a:solidFill>
            </a:endParaRPr>
          </a:p>
          <a:p>
            <a:endParaRPr lang="ru-RU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ru-RU" dirty="0" smtClean="0"/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877441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401782"/>
            <a:ext cx="10515600" cy="512618"/>
          </a:xfrm>
        </p:spPr>
        <p:txBody>
          <a:bodyPr>
            <a:noAutofit/>
          </a:bodyPr>
          <a:lstStyle/>
          <a:p>
            <a:pPr algn="ctr"/>
            <a:r>
              <a:rPr lang="ru-RU" sz="3200" b="1" u="sng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Бланки ИС-11: </a:t>
            </a:r>
            <a:endParaRPr lang="ru-RU" sz="3200" b="1" u="sng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793630" y="1019908"/>
            <a:ext cx="8352693" cy="5450165"/>
          </a:xfrm>
        </p:spPr>
        <p:txBody>
          <a:bodyPr>
            <a:noAutofit/>
          </a:bodyPr>
          <a:lstStyle/>
          <a:p>
            <a:endParaRPr lang="ru-RU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Комплект участника ИС-11 состоит из бланка регистрации, двустороннего бланка записи и дополнительного бланка, выдаваемого участнику в случае необходимости. Все бланки ИС-11 заполняются гелевыми или капиллярными ручками с чернилами черного цвета.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Каждое поле в бланках заполняется, начиная с первой позиции (в том числе и поля для занесения ФИО участника).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Категорически запрещается  делать в полях бланков какие-либо записи или пометки, не относящиеся к содержанию полей бланков.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ru-RU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60336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401782"/>
            <a:ext cx="10515600" cy="512618"/>
          </a:xfrm>
        </p:spPr>
        <p:txBody>
          <a:bodyPr>
            <a:noAutofit/>
          </a:bodyPr>
          <a:lstStyle/>
          <a:p>
            <a:pPr algn="ctr"/>
            <a:r>
              <a:rPr lang="ru-RU" sz="3200" b="1" u="sng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участников ИС-11: </a:t>
            </a:r>
            <a:endParaRPr lang="ru-RU" sz="3200" b="1" u="sng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468316" y="1019908"/>
            <a:ext cx="9879134" cy="5450165"/>
          </a:xfrm>
        </p:spPr>
        <p:txBody>
          <a:bodyPr>
            <a:noAutofit/>
          </a:bodyPr>
          <a:lstStyle/>
          <a:p>
            <a:endParaRPr lang="ru-RU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ru-RU" dirty="0" smtClean="0"/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286363" y="1590582"/>
            <a:ext cx="10243039" cy="47303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2400" dirty="0" smtClean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Во 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время проведения ИС-11 на рабочем столе </a:t>
            </a:r>
            <a:r>
              <a:rPr lang="ru-RU" sz="2400" dirty="0" smtClean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участников, 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помимо бланка регистрации и бланка записи (дополнительного бланка записи), находятся:</a:t>
            </a:r>
          </a:p>
          <a:p>
            <a:pPr marL="800100" indent="-342900" algn="just">
              <a:lnSpc>
                <a:spcPct val="115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ручка  (гелевая или капиллярная с чернилами чёрного цвета);</a:t>
            </a:r>
          </a:p>
          <a:p>
            <a:pPr marL="800100" indent="-342900" algn="just">
              <a:lnSpc>
                <a:spcPct val="115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документ, удостоверяющий личность;</a:t>
            </a:r>
          </a:p>
          <a:p>
            <a:pPr marL="800100" indent="-342900" algn="just">
              <a:lnSpc>
                <a:spcPct val="115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орфографический словарь для </a:t>
            </a:r>
            <a:r>
              <a:rPr lang="ru-RU" sz="2400" dirty="0" smtClean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участников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итогового </a:t>
            </a:r>
            <a:r>
              <a:rPr lang="ru-RU" sz="2400" dirty="0" smtClean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сочинения, выдаваемый 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членами комиссии ОО по проведению ИС-11;</a:t>
            </a:r>
          </a:p>
          <a:p>
            <a:pPr marL="800100" indent="-34290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орфографический и толковый словари для участников итогового изложения </a:t>
            </a:r>
            <a:r>
              <a:rPr lang="ru-RU" sz="2400" dirty="0" smtClean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выдаваемые 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членами комиссии ОО по проведению ИС-11;</a:t>
            </a:r>
          </a:p>
          <a:p>
            <a:pPr marL="800100" indent="-34290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инструкция для участника </a:t>
            </a:r>
            <a:r>
              <a:rPr lang="ru-RU" sz="2400" dirty="0" smtClean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ИС-11 (изложения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marL="800100" indent="-34290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черновики.</a:t>
            </a:r>
            <a:endParaRPr lang="ru-RU" sz="2000" dirty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69856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554182"/>
            <a:ext cx="10515600" cy="1288473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000" b="1" u="sng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ЗАПРЕЩЕНО</a:t>
            </a:r>
            <a:r>
              <a:rPr lang="ru-RU" sz="4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  <a:br>
              <a:rPr lang="ru-RU" sz="4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6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814944" y="1745673"/>
            <a:ext cx="8445679" cy="4572000"/>
          </a:xfrm>
        </p:spPr>
        <p:txBody>
          <a:bodyPr>
            <a:noAutofit/>
          </a:bodyPr>
          <a:lstStyle/>
          <a:p>
            <a:pPr marL="342900" lvl="1" indent="-342900" algn="just">
              <a:buFont typeface="Wingdings" panose="05000000000000000000" pitchFamily="2" charset="2"/>
              <a:buChar char="Ø"/>
            </a:pPr>
            <a:r>
              <a:rPr lang="ru-RU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Копирование 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бланков итогового сочинения (изложения) при нехватке распечатанных </a:t>
            </a:r>
            <a:r>
              <a:rPr lang="ru-RU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бланков, так 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как все бланки имеют уникальный код работы и распечатываются посредством специализированного программного </a:t>
            </a:r>
            <a:r>
              <a:rPr lang="ru-RU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обеспечения.</a:t>
            </a:r>
          </a:p>
          <a:p>
            <a:pPr marL="342900" lvl="1" indent="-342900" algn="just">
              <a:buFont typeface="Wingdings" panose="05000000000000000000" pitchFamily="2" charset="2"/>
              <a:buChar char="Ø"/>
            </a:pPr>
            <a:r>
              <a:rPr lang="ru-RU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Участникам иметь при себе: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средства связи, фото, аудио и видеоаппаратуру, справочные материалы, письменные заметки и иные средства хранения и передачи информации;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собственные 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орфографические и (или) толковые словари.</a:t>
            </a:r>
          </a:p>
          <a:p>
            <a:pPr algn="just"/>
            <a:endParaRPr lang="ru-RU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32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08924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33055" y="914400"/>
            <a:ext cx="10113818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        </a:t>
            </a:r>
          </a:p>
          <a:p>
            <a:endParaRPr lang="ru-RU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110420" y="214401"/>
            <a:ext cx="811876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sz="3200" b="1" dirty="0">
              <a:solidFill>
                <a:srgbClr val="C00000"/>
              </a:solidFill>
            </a:endParaRPr>
          </a:p>
          <a:p>
            <a:pPr algn="ctr"/>
            <a:r>
              <a:rPr lang="ru-RU" sz="3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Удаление участника</a:t>
            </a:r>
            <a:endParaRPr lang="ru-RU" sz="32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046285" y="1166843"/>
            <a:ext cx="9856177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ru-RU" dirty="0" smtClean="0"/>
          </a:p>
          <a:p>
            <a:pPr algn="just"/>
            <a:endParaRPr lang="ru-RU" dirty="0" smtClean="0"/>
          </a:p>
          <a:p>
            <a:pPr algn="just"/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</a:p>
          <a:p>
            <a:pPr marL="457200" indent="-457200" algn="just">
              <a:buFont typeface="Wingdings" panose="05000000000000000000" pitchFamily="2" charset="2"/>
              <a:buChar char="Ø"/>
            </a:pPr>
            <a:r>
              <a:rPr lang="ru-RU" sz="3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В </a:t>
            </a:r>
            <a:r>
              <a:rPr lang="ru-RU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случае </a:t>
            </a:r>
            <a:r>
              <a:rPr lang="ru-RU" sz="3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нарушения участником ИС-11 требований, установленных Порядком </a:t>
            </a:r>
            <a:r>
              <a:rPr lang="ru-RU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проведения ГИА-11, он удаляется с </a:t>
            </a:r>
            <a:r>
              <a:rPr lang="ru-RU" sz="3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ИС-11 (изложения).</a:t>
            </a:r>
          </a:p>
          <a:p>
            <a:pPr marL="457200" indent="-457200" algn="just">
              <a:buFont typeface="Wingdings" panose="05000000000000000000" pitchFamily="2" charset="2"/>
              <a:buChar char="Ø"/>
            </a:pPr>
            <a:r>
              <a:rPr lang="ru-RU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Член </a:t>
            </a:r>
            <a:r>
              <a:rPr lang="ru-RU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комиссии по проведению </a:t>
            </a:r>
            <a:r>
              <a:rPr lang="ru-RU" sz="3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ИС-11 (</a:t>
            </a:r>
            <a:r>
              <a:rPr lang="ru-RU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изложения) составляет «Акт об удалении участника итогового сочинения (</a:t>
            </a:r>
            <a:r>
              <a:rPr lang="ru-RU" sz="3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изложения)».</a:t>
            </a:r>
            <a:endParaRPr lang="ru-RU" sz="3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37192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33055" y="914400"/>
            <a:ext cx="10113818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        </a:t>
            </a:r>
          </a:p>
          <a:p>
            <a:endParaRPr lang="ru-RU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      </a:t>
            </a:r>
            <a:endParaRPr lang="ru-RU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      </a:t>
            </a:r>
            <a:r>
              <a:rPr lang="ru-RU" sz="2800" dirty="0" smtClean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 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случае если участник </a:t>
            </a:r>
            <a:r>
              <a:rPr lang="ru-RU" sz="2800" dirty="0" smtClean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по 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состоянию здоровья или другим объективным причинам не может завершить написание </a:t>
            </a:r>
            <a:r>
              <a:rPr lang="ru-RU" sz="2800" dirty="0" smtClean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ИС-11, 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он может покинуть место проведения ИС-11.</a:t>
            </a:r>
            <a:endParaRPr lang="ru-RU" sz="2800" dirty="0" smtClean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Члены 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комиссии </a:t>
            </a:r>
            <a:r>
              <a:rPr lang="ru-RU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ОО 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проведению 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ИС-11 </a:t>
            </a:r>
            <a:r>
              <a:rPr lang="ru-RU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составляют 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«Акт о досрочном завершении написания итогового сочинения </a:t>
            </a:r>
            <a:r>
              <a:rPr lang="ru-RU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уважительным причинам</a:t>
            </a:r>
            <a:r>
              <a:rPr lang="ru-RU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».</a:t>
            </a:r>
            <a:endParaRPr lang="ru-RU" sz="2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382982" y="318654"/>
            <a:ext cx="8118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sz="3200" b="1" dirty="0" smtClean="0">
              <a:solidFill>
                <a:srgbClr val="C00000"/>
              </a:solidFill>
            </a:endParaRPr>
          </a:p>
          <a:p>
            <a:pPr algn="ctr"/>
            <a:r>
              <a:rPr lang="ru-RU" sz="3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Досрочное завершение по уважительной причине </a:t>
            </a:r>
            <a:endParaRPr lang="ru-RU" sz="32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45176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08901" y="1345223"/>
            <a:ext cx="10113818" cy="52322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        </a:t>
            </a:r>
          </a:p>
          <a:p>
            <a:endParaRPr lang="ru-RU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ru-RU" sz="24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 30 и за 5 минут </a:t>
            </a:r>
            <a:r>
              <a:rPr lang="ru-RU" sz="2400" dirty="0" smtClean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 окончания сообщают участникам о скором завершении написания ИС-11(изложения) и о необходимости перенести написанные сочинения (изложения) из черновиков в бланки записи;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 окончании выполнения ИС-11 собирают у участников бланки регистрации, бланки записи, листы бумаги для черновиков.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тавит</a:t>
            </a:r>
            <a:r>
              <a:rPr lang="ru-RU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en-US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ru-RU" sz="2400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ru-RU" sz="240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после завершения написания всей работы (на последнем бланке записи);</a:t>
            </a:r>
            <a:endParaRPr lang="ru-RU" sz="24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бланках регистрации участников заполняют поле «Количество бланков записи»;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ru-RU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заполняют форму ИС-05 «Ведомость проведения ИС-11 в учебном кабинете ОО»;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ru-RU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собранные бланки, отчетные формы передают руководителю ОО.</a:t>
            </a:r>
            <a:endParaRPr lang="ru-RU" sz="2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136798" y="191153"/>
            <a:ext cx="811876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sz="3200" b="1" dirty="0" smtClean="0">
              <a:solidFill>
                <a:srgbClr val="C00000"/>
              </a:solidFill>
            </a:endParaRPr>
          </a:p>
          <a:p>
            <a:pPr algn="ctr"/>
            <a:r>
              <a:rPr lang="ru-RU" sz="3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Члены комиссии должны:</a:t>
            </a:r>
            <a:endParaRPr lang="ru-RU" sz="32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193592"/>
      </p:ext>
    </p:extLst>
  </p:cSld>
  <p:clrMapOvr>
    <a:masterClrMapping/>
  </p:clrMapOvr>
</p:sld>
</file>

<file path=ppt/theme/theme1.xml><?xml version="1.0" encoding="utf-8"?>
<a:theme xmlns:a="http://schemas.openxmlformats.org/drawingml/2006/main" name="Сектор">
  <a:themeElements>
    <a:clrScheme name="Сектор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Сектор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ектор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1091</TotalTime>
  <Words>882</Words>
  <Application>Microsoft Office PowerPoint</Application>
  <PresentationFormat>Широкоэкранный</PresentationFormat>
  <Paragraphs>114</Paragraphs>
  <Slides>14</Slides>
  <Notes>7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21" baseType="lpstr">
      <vt:lpstr>Arial</vt:lpstr>
      <vt:lpstr>Calibri</vt:lpstr>
      <vt:lpstr>Century Gothic</vt:lpstr>
      <vt:lpstr>Times New Roman</vt:lpstr>
      <vt:lpstr>Wingdings</vt:lpstr>
      <vt:lpstr>Wingdings 3</vt:lpstr>
      <vt:lpstr>Сектор</vt:lpstr>
      <vt:lpstr> </vt:lpstr>
      <vt:lpstr>  В день проведения ИС-11: </vt:lpstr>
      <vt:lpstr>Начало проведения ИС-11: </vt:lpstr>
      <vt:lpstr>Бланки ИС-11: </vt:lpstr>
      <vt:lpstr>Для участников ИС-11: </vt:lpstr>
      <vt:lpstr>ЗАПРЕЩЕНО! </vt:lpstr>
      <vt:lpstr>Презентация PowerPoint</vt:lpstr>
      <vt:lpstr>Презентация PowerPoint</vt:lpstr>
      <vt:lpstr>Презентация PowerPoint</vt:lpstr>
      <vt:lpstr>Презентация PowerPoint</vt:lpstr>
      <vt:lpstr>  Требования к сочинению:</vt:lpstr>
      <vt:lpstr>Сочинение оценивается по пяти критериям:</vt:lpstr>
      <vt:lpstr> Ознакомление с результатами ИС-11</vt:lpstr>
      <vt:lpstr>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ГИА 2017-18 Итоговое сочинение</dc:title>
  <dc:creator>Ильина М.В.</dc:creator>
  <cp:lastModifiedBy>Дженнет</cp:lastModifiedBy>
  <cp:revision>204</cp:revision>
  <dcterms:created xsi:type="dcterms:W3CDTF">2017-11-14T05:32:31Z</dcterms:created>
  <dcterms:modified xsi:type="dcterms:W3CDTF">2019-11-20T06:36:11Z</dcterms:modified>
</cp:coreProperties>
</file>